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30"/>
  </p:notesMasterIdLst>
  <p:sldIdLst>
    <p:sldId id="256" r:id="rId5"/>
    <p:sldId id="272" r:id="rId6"/>
    <p:sldId id="276" r:id="rId7"/>
    <p:sldId id="277" r:id="rId8"/>
    <p:sldId id="284" r:id="rId9"/>
    <p:sldId id="286" r:id="rId10"/>
    <p:sldId id="287" r:id="rId11"/>
    <p:sldId id="288" r:id="rId12"/>
    <p:sldId id="261" r:id="rId13"/>
    <p:sldId id="285" r:id="rId14"/>
    <p:sldId id="301" r:id="rId15"/>
    <p:sldId id="296" r:id="rId16"/>
    <p:sldId id="298" r:id="rId17"/>
    <p:sldId id="299" r:id="rId18"/>
    <p:sldId id="300" r:id="rId19"/>
    <p:sldId id="302" r:id="rId20"/>
    <p:sldId id="262" r:id="rId21"/>
    <p:sldId id="289" r:id="rId22"/>
    <p:sldId id="292" r:id="rId23"/>
    <p:sldId id="290" r:id="rId24"/>
    <p:sldId id="293" r:id="rId25"/>
    <p:sldId id="294" r:id="rId26"/>
    <p:sldId id="295" r:id="rId27"/>
    <p:sldId id="267" r:id="rId28"/>
    <p:sldId id="273" r:id="rId29"/>
  </p:sldIdLst>
  <p:sldSz cx="9144000" cy="5143500" type="screen16x9"/>
  <p:notesSz cx="6858000" cy="9144000"/>
  <p:embeddedFontLst>
    <p:embeddedFont>
      <p:font typeface="Barlow" panose="00000500000000000000" pitchFamily="2" charset="0"/>
      <p:regular r:id="rId31"/>
      <p:bold r:id="rId32"/>
      <p:italic r:id="rId33"/>
      <p:boldItalic r:id="rId34"/>
    </p:embeddedFont>
    <p:embeddedFont>
      <p:font typeface="Barlow Medium" panose="00000600000000000000" pitchFamily="2"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Georgia" panose="02040502050405020303" pitchFamily="18"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F30CF0-0EBF-FE21-33A8-0B9D85E09E1D}" v="1315" dt="2021-12-13T19:13:13.343"/>
    <p1510:client id="{3365814B-042C-A382-B8EE-8FD1FD12A30F}" v="6" dt="2021-12-12T22:10:03.571"/>
    <p1510:client id="{345BB5E4-ADD1-6EF7-5AD1-1F13A60AC635}" v="13" dt="2021-12-13T17:47:08.158"/>
    <p1510:client id="{55D52B9F-D469-F087-7174-3CA186303EB2}" v="81" dt="2021-12-12T22:06:34.080"/>
    <p1510:client id="{61A688D6-B83A-F7D4-C1A1-1A4DEA17B848}" v="7" dt="2021-12-12T22:08:41.064"/>
    <p1510:client id="{64097136-2473-1182-11BF-B088A1AAAB31}" v="1" dt="2021-12-12T17:33:21.849"/>
    <p1510:client id="{671FBEB0-15BB-4FC6-510B-1270142C6B03}" v="327" dt="2021-12-12T19:13:59.158"/>
    <p1510:client id="{6E1615B8-73DC-1FC7-B0CB-438782D6CDB6}" v="854" dt="2021-12-13T17:15:34.792"/>
    <p1510:client id="{96730011-951C-0E86-F167-4F7D62AD59A9}" v="454" dt="2021-12-13T20:00:31.563"/>
    <p1510:client id="{96C1DCE6-FF9E-EEE9-9C18-81461C5EAD23}" v="1" dt="2021-12-12T17:15:47.502"/>
    <p1510:client id="{99C7424E-E203-2747-BB92-83ACF26F5D6D}" v="1550" dt="2021-12-12T22:12:32.503"/>
    <p1510:client id="{9C2BB8E6-AE4A-5F25-2792-2BF9F000EA9C}" v="447" dt="2021-12-12T23:00:18.552"/>
    <p1510:client id="{BAC22677-BDE7-8F7D-CB73-C5A2B012A14F}" v="143" dt="2021-12-12T23:04:00.163"/>
    <p1510:client id="{C56488C9-A8AA-4C4C-BAD0-B0E29EF27E2A}" v="17" dt="2021-12-12T17:28:38.227"/>
    <p1510:client id="{C5702445-607B-418A-8DF9-C5E42F602699}" v="4" dt="2021-12-13T19:17:31.964"/>
    <p1510:client id="{CEFCE758-C4D2-5642-9CC3-EAA66126EC4F}" v="1270" dt="2021-12-13T20:45:49.709"/>
    <p1510:client id="{DD46FED3-B678-D2EF-7472-062C65D2211F}" v="25" dt="2021-12-12T22:10:32.064"/>
    <p1510:client id="{E18141AF-9DF0-F923-5E41-2D567327659A}" v="309" dt="2021-12-12T22:05:01.359"/>
    <p1510:client id="{F6AB0763-F53C-9713-E1DB-2823DA7B0A9E}" v="3" dt="2021-12-12T17:16:04.8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fb87c9a92b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gfb87c9a92b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b87c9a92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fb87c9a92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486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b87c9a92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fb87c9a92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5487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b87c9a92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fb87c9a92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5116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b87c9a92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fb87c9a92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8064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b87c9a92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fb87c9a92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863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b87c9a92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fb87c9a92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8753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b87c9a92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fb87c9a92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7202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b87c9a92b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
              <a:t>By this, operations team can understand how well this health-reward strategy is working and can strategize the future scope.</a:t>
            </a:r>
            <a:endParaRPr lang="en-US"/>
          </a:p>
        </p:txBody>
      </p:sp>
      <p:sp>
        <p:nvSpPr>
          <p:cNvPr id="135" name="Google Shape;135;gfb87c9a92b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b87c9a92b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The customers are from the west cost </a:t>
            </a:r>
            <a:endParaRPr lang="en-US"/>
          </a:p>
        </p:txBody>
      </p:sp>
      <p:sp>
        <p:nvSpPr>
          <p:cNvPr id="135" name="Google Shape;135;gfb87c9a92b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2187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b87c9a92b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fb87c9a92b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3103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fb87c9a92b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gfb87c9a92b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b87c9a92b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fb87c9a92b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6740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b87c9a92b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fb87c9a92b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225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b87c9a92b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fb87c9a92b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9479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b87c9a92b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fb87c9a92b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0353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fb87c9a92b_0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fb87c9a92b_0_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fb87c9a92b_0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fb87c9a92b_0_10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b87c9a92b_0_1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just">
              <a:lnSpc>
                <a:spcPct val="114999"/>
              </a:lnSpc>
              <a:spcAft>
                <a:spcPts val="800"/>
              </a:spcAft>
              <a:buNone/>
            </a:pPr>
            <a:r>
              <a:rPr lang="en-US"/>
              <a:t>End to end transaction</a:t>
            </a:r>
          </a:p>
          <a:p>
            <a:pPr marL="0" indent="0" algn="just">
              <a:lnSpc>
                <a:spcPct val="114999"/>
              </a:lnSpc>
              <a:spcAft>
                <a:spcPts val="800"/>
              </a:spcAft>
              <a:buNone/>
            </a:pPr>
            <a:r>
              <a:rPr lang="en-US"/>
              <a:t>Helpful for many teams</a:t>
            </a:r>
          </a:p>
          <a:p>
            <a:pPr marL="0" indent="0" algn="just">
              <a:lnSpc>
                <a:spcPct val="114999"/>
              </a:lnSpc>
              <a:spcAft>
                <a:spcPts val="800"/>
              </a:spcAft>
              <a:buNone/>
            </a:pPr>
            <a:endParaRPr lang="en-US"/>
          </a:p>
          <a:p>
            <a:pPr marL="0" indent="0" algn="just">
              <a:lnSpc>
                <a:spcPct val="114999"/>
              </a:lnSpc>
              <a:spcAft>
                <a:spcPts val="800"/>
              </a:spcAft>
              <a:buNone/>
            </a:pPr>
            <a:r>
              <a:rPr lang="en-US"/>
              <a:t>Our project contains database design for e-commerce marketplace, where we tried to explain how a business can manage their product prices and offerings based on units in stock</a:t>
            </a:r>
          </a:p>
          <a:p>
            <a:pPr marL="0" indent="0" algn="just">
              <a:lnSpc>
                <a:spcPct val="114999"/>
              </a:lnSpc>
              <a:spcAft>
                <a:spcPts val="800"/>
              </a:spcAft>
              <a:buNone/>
            </a:pPr>
            <a:endParaRPr lang="en-US"/>
          </a:p>
          <a:p>
            <a:pPr marL="0" indent="0" algn="just">
              <a:lnSpc>
                <a:spcPct val="114999"/>
              </a:lnSpc>
              <a:spcAft>
                <a:spcPts val="800"/>
              </a:spcAft>
              <a:buNone/>
            </a:pPr>
            <a:r>
              <a:rPr lang="en-US"/>
              <a:t>Our data model includes how offerings can be exclusive to help and how they let them analyze their profitable predictions. The model developed by us indicates how the companies incorporate discounts to arrange overall marketing and pricing strategies that result in sale increments. </a:t>
            </a:r>
          </a:p>
          <a:p>
            <a:pPr marL="0" indent="0" algn="just">
              <a:lnSpc>
                <a:spcPct val="114999"/>
              </a:lnSpc>
              <a:spcAft>
                <a:spcPts val="800"/>
              </a:spcAft>
              <a:buNone/>
            </a:pPr>
            <a:endParaRPr lang="en-US"/>
          </a:p>
          <a:p>
            <a:pPr marL="0" indent="0" algn="just">
              <a:lnSpc>
                <a:spcPct val="114999"/>
              </a:lnSpc>
              <a:spcAft>
                <a:spcPts val="800"/>
              </a:spcAft>
              <a:buNone/>
            </a:pPr>
            <a:r>
              <a:rPr lang="en-US"/>
              <a:t>Emotional connect with customers by encouraging them and giving them the best benefit is our motto on this development.</a:t>
            </a:r>
          </a:p>
          <a:p>
            <a:pPr marL="0" indent="0" algn="just">
              <a:lnSpc>
                <a:spcPct val="114999"/>
              </a:lnSpc>
              <a:spcAft>
                <a:spcPts val="800"/>
              </a:spcAft>
              <a:buNone/>
            </a:pPr>
            <a:endParaRPr lang="en-US"/>
          </a:p>
          <a:p>
            <a:pPr marL="0" indent="0" algn="just">
              <a:lnSpc>
                <a:spcPct val="114999"/>
              </a:lnSpc>
              <a:spcAft>
                <a:spcPts val="800"/>
              </a:spcAft>
              <a:buNone/>
            </a:pPr>
            <a:endParaRPr lang="en-US"/>
          </a:p>
          <a:p>
            <a:pPr marL="0" indent="0">
              <a:lnSpc>
                <a:spcPct val="114999"/>
              </a:lnSpc>
              <a:spcAft>
                <a:spcPts val="800"/>
              </a:spcAft>
              <a:buNone/>
            </a:pPr>
            <a:endParaRPr lang="en-US"/>
          </a:p>
          <a:p>
            <a:pPr marL="0" indent="0" algn="just">
              <a:lnSpc>
                <a:spcPct val="114999"/>
              </a:lnSpc>
              <a:spcAft>
                <a:spcPts val="800"/>
              </a:spcAft>
              <a:buNone/>
            </a:pPr>
            <a:endParaRPr lang="en-US"/>
          </a:p>
        </p:txBody>
      </p:sp>
      <p:sp>
        <p:nvSpPr>
          <p:cNvPr id="600" name="Google Shape;600;gfb87c9a92b_0_1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fb87c9a92b_0_1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9" name="Google Shape;619;gfb87c9a92b_0_1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b87c9a92b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Link: https://northeastern-</a:t>
            </a:r>
            <a:r>
              <a:rPr lang="en-US" err="1"/>
              <a:t>my.sh</a:t>
            </a:r>
            <a:endParaRPr lang="en-US"/>
          </a:p>
        </p:txBody>
      </p:sp>
      <p:sp>
        <p:nvSpPr>
          <p:cNvPr id="135" name="Google Shape;135;gfb87c9a92b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1486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b87c9a92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just">
              <a:lnSpc>
                <a:spcPct val="114999"/>
              </a:lnSpc>
              <a:spcAft>
                <a:spcPts val="800"/>
              </a:spcAft>
              <a:buNone/>
            </a:pPr>
            <a:r>
              <a:rPr lang="en-US"/>
              <a:t>Customer: Details about customer, customer's multiple addresses, health history if exists(which counts the monthly calories burnt by the customer)</a:t>
            </a:r>
          </a:p>
          <a:p>
            <a:pPr marL="0" indent="0" algn="just">
              <a:lnSpc>
                <a:spcPct val="114999"/>
              </a:lnSpc>
              <a:spcAft>
                <a:spcPts val="800"/>
              </a:spcAft>
              <a:buNone/>
            </a:pPr>
            <a:r>
              <a:rPr lang="en-US"/>
              <a:t>Order: Order details(which contains status of order, invoice </a:t>
            </a:r>
            <a:r>
              <a:rPr lang="en-US" err="1"/>
              <a:t>etc</a:t>
            </a:r>
            <a:r>
              <a:rPr lang="en-US"/>
              <a:t>), shipper, order has products</a:t>
            </a:r>
          </a:p>
          <a:p>
            <a:pPr marL="0" indent="0" algn="just">
              <a:lnSpc>
                <a:spcPct val="114999"/>
              </a:lnSpc>
              <a:spcAft>
                <a:spcPts val="800"/>
              </a:spcAft>
              <a:buNone/>
            </a:pPr>
            <a:r>
              <a:rPr lang="en-US"/>
              <a:t>Product: Product(Units in Stock), Product Reviews, Wishlist, Wishlist has products</a:t>
            </a:r>
          </a:p>
          <a:p>
            <a:pPr marL="0" indent="0" algn="just">
              <a:lnSpc>
                <a:spcPct val="114999"/>
              </a:lnSpc>
              <a:spcAft>
                <a:spcPts val="800"/>
              </a:spcAft>
              <a:buNone/>
            </a:pPr>
            <a:r>
              <a:rPr lang="en-US"/>
              <a:t>Payment: Payment details for each order, payment can be completed in 3 types: Card, </a:t>
            </a:r>
            <a:r>
              <a:rPr lang="en-US" err="1"/>
              <a:t>Reward_Points</a:t>
            </a:r>
            <a:r>
              <a:rPr lang="en-US"/>
              <a:t>, Cash</a:t>
            </a:r>
          </a:p>
          <a:p>
            <a:pPr marL="0" indent="0" algn="just">
              <a:lnSpc>
                <a:spcPct val="114999"/>
              </a:lnSpc>
              <a:spcAft>
                <a:spcPts val="800"/>
              </a:spcAft>
              <a:buNone/>
            </a:pPr>
            <a:r>
              <a:rPr lang="en-US"/>
              <a:t>Promotions: Valid seasonal offers and discount on targeted products(for a particular period), health reward points</a:t>
            </a:r>
            <a:endParaRPr/>
          </a:p>
        </p:txBody>
      </p:sp>
      <p:sp>
        <p:nvSpPr>
          <p:cNvPr id="128" name="Google Shape;128;gfb87c9a92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2197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b87c9a92b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Stored Procedure:</a:t>
            </a:r>
          </a:p>
          <a:p>
            <a:pPr marL="0" indent="0">
              <a:buNone/>
            </a:pPr>
            <a:r>
              <a:rPr lang="en-US"/>
              <a:t>Views:</a:t>
            </a:r>
          </a:p>
          <a:p>
            <a:pPr marL="0" indent="0">
              <a:buNone/>
            </a:pPr>
            <a:r>
              <a:rPr lang="en-US"/>
              <a:t>Triggers:</a:t>
            </a:r>
          </a:p>
          <a:p>
            <a:pPr marL="0" indent="0">
              <a:buNone/>
            </a:pPr>
            <a:r>
              <a:rPr lang="en-US"/>
              <a:t>Encryption:</a:t>
            </a:r>
          </a:p>
        </p:txBody>
      </p:sp>
      <p:sp>
        <p:nvSpPr>
          <p:cNvPr id="135" name="Google Shape;135;gfb87c9a92b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8963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b87c9a92b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fb87c9a92b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1144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b87c9a92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fb87c9a92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590675" y="-430404"/>
            <a:ext cx="6391200" cy="6391200"/>
          </a:xfrm>
          <a:prstGeom prst="chord">
            <a:avLst>
              <a:gd name="adj1" fmla="val 14385217"/>
              <a:gd name="adj2" fmla="val 7208317"/>
            </a:avLst>
          </a:pr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 name="Google Shape;11;p2"/>
          <p:cNvSpPr/>
          <p:nvPr/>
        </p:nvSpPr>
        <p:spPr>
          <a:xfrm>
            <a:off x="449540" y="784173"/>
            <a:ext cx="539646" cy="134911"/>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 name="Google Shape;12;p2"/>
          <p:cNvSpPr txBox="1">
            <a:spLocks noGrp="1"/>
          </p:cNvSpPr>
          <p:nvPr>
            <p:ph type="ctrTitle"/>
          </p:nvPr>
        </p:nvSpPr>
        <p:spPr>
          <a:xfrm>
            <a:off x="514350" y="1838325"/>
            <a:ext cx="3497400" cy="18471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3" name="Google Shape;13;p2"/>
          <p:cNvSpPr txBox="1">
            <a:spLocks noGrp="1"/>
          </p:cNvSpPr>
          <p:nvPr>
            <p:ph type="sldNum" idx="12"/>
          </p:nvPr>
        </p:nvSpPr>
        <p:spPr>
          <a:xfrm>
            <a:off x="314625" y="4788300"/>
            <a:ext cx="548700" cy="182700"/>
          </a:xfrm>
          <a:prstGeom prst="rect">
            <a:avLst/>
          </a:prstGeom>
        </p:spPr>
        <p:txBody>
          <a:bodyPr spcFirstLastPara="1" wrap="square" lIns="0" tIns="0" rIns="0" bIns="0" anchor="t" anchorCtr="0">
            <a:noAutofit/>
          </a:bodyPr>
          <a:lstStyle>
            <a:lvl1pPr lvl="0" algn="l">
              <a:buNone/>
              <a:defRPr/>
            </a:lvl1pPr>
            <a:lvl2pPr lvl="1" algn="l">
              <a:buNone/>
              <a:defRPr/>
            </a:lvl2pPr>
            <a:lvl3pPr lvl="2" algn="l">
              <a:buNone/>
              <a:defRPr/>
            </a:lvl3pPr>
            <a:lvl4pPr lvl="3" algn="l">
              <a:buNone/>
              <a:defRPr/>
            </a:lvl4pPr>
            <a:lvl5pPr lvl="4" algn="l">
              <a:buNone/>
              <a:defRPr/>
            </a:lvl5pPr>
            <a:lvl6pPr lvl="5" algn="l">
              <a:buNone/>
              <a:defRPr/>
            </a:lvl6pPr>
            <a:lvl7pPr lvl="6" algn="l">
              <a:buNone/>
              <a:defRPr/>
            </a:lvl7pPr>
            <a:lvl8pPr lvl="7" algn="l">
              <a:buNone/>
              <a:defRPr/>
            </a:lvl8pPr>
            <a:lvl9pPr lvl="8" algn="l">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1"/>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a:off x="100" y="0"/>
            <a:ext cx="9144000" cy="5151300"/>
          </a:xfrm>
          <a:prstGeom prst="rect">
            <a:avLst/>
          </a:prstGeom>
          <a:solidFill>
            <a:srgbClr val="363739">
              <a:alpha val="7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ldNum" idx="12"/>
          </p:nvPr>
        </p:nvSpPr>
        <p:spPr>
          <a:xfrm>
            <a:off x="8532425" y="4618200"/>
            <a:ext cx="611400" cy="525300"/>
          </a:xfrm>
          <a:prstGeom prst="rect">
            <a:avLst/>
          </a:prstGeom>
          <a:solidFill>
            <a:schemeClr val="accent1"/>
          </a:solidFill>
        </p:spPr>
        <p:txBody>
          <a:bodyPr spcFirstLastPara="1" wrap="square" lIns="0" tIns="0" rIns="0" bIns="0"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
        <p:nvSpPr>
          <p:cNvPr id="17" name="Google Shape;17;p3"/>
          <p:cNvSpPr txBox="1">
            <a:spLocks noGrp="1"/>
          </p:cNvSpPr>
          <p:nvPr>
            <p:ph type="ctrTitle"/>
          </p:nvPr>
        </p:nvSpPr>
        <p:spPr>
          <a:xfrm>
            <a:off x="514350" y="2263175"/>
            <a:ext cx="5557200" cy="631200"/>
          </a:xfrm>
          <a:prstGeom prst="rect">
            <a:avLst/>
          </a:prstGeom>
        </p:spPr>
        <p:txBody>
          <a:bodyPr spcFirstLastPara="1" wrap="square" lIns="0" tIns="0" rIns="0" bIns="0" anchor="ctr" anchorCtr="0">
            <a:noAutofit/>
          </a:bodyPr>
          <a:lstStyle>
            <a:lvl1pPr lvl="0" rtl="0">
              <a:spcBef>
                <a:spcPts val="0"/>
              </a:spcBef>
              <a:spcAft>
                <a:spcPts val="0"/>
              </a:spcAft>
              <a:buClr>
                <a:schemeClr val="accent1"/>
              </a:buClr>
              <a:buSzPts val="4100"/>
              <a:buNone/>
              <a:defRPr>
                <a:solidFill>
                  <a:schemeClr val="accent1"/>
                </a:solidFill>
              </a:defRPr>
            </a:lvl1pPr>
            <a:lvl2pPr lvl="1" rtl="0">
              <a:spcBef>
                <a:spcPts val="0"/>
              </a:spcBef>
              <a:spcAft>
                <a:spcPts val="0"/>
              </a:spcAft>
              <a:buClr>
                <a:schemeClr val="accent1"/>
              </a:buClr>
              <a:buSzPts val="4100"/>
              <a:buNone/>
              <a:defRPr>
                <a:solidFill>
                  <a:schemeClr val="accent1"/>
                </a:solidFill>
              </a:defRPr>
            </a:lvl2pPr>
            <a:lvl3pPr lvl="2" rtl="0">
              <a:spcBef>
                <a:spcPts val="0"/>
              </a:spcBef>
              <a:spcAft>
                <a:spcPts val="0"/>
              </a:spcAft>
              <a:buClr>
                <a:schemeClr val="accent1"/>
              </a:buClr>
              <a:buSzPts val="4100"/>
              <a:buNone/>
              <a:defRPr>
                <a:solidFill>
                  <a:schemeClr val="accent1"/>
                </a:solidFill>
              </a:defRPr>
            </a:lvl3pPr>
            <a:lvl4pPr lvl="3" rtl="0">
              <a:spcBef>
                <a:spcPts val="0"/>
              </a:spcBef>
              <a:spcAft>
                <a:spcPts val="0"/>
              </a:spcAft>
              <a:buClr>
                <a:schemeClr val="accent1"/>
              </a:buClr>
              <a:buSzPts val="4100"/>
              <a:buNone/>
              <a:defRPr>
                <a:solidFill>
                  <a:schemeClr val="accent1"/>
                </a:solidFill>
              </a:defRPr>
            </a:lvl4pPr>
            <a:lvl5pPr lvl="4" rtl="0">
              <a:spcBef>
                <a:spcPts val="0"/>
              </a:spcBef>
              <a:spcAft>
                <a:spcPts val="0"/>
              </a:spcAft>
              <a:buClr>
                <a:schemeClr val="accent1"/>
              </a:buClr>
              <a:buSzPts val="4100"/>
              <a:buNone/>
              <a:defRPr>
                <a:solidFill>
                  <a:schemeClr val="accent1"/>
                </a:solidFill>
              </a:defRPr>
            </a:lvl5pPr>
            <a:lvl6pPr lvl="5" rtl="0">
              <a:spcBef>
                <a:spcPts val="0"/>
              </a:spcBef>
              <a:spcAft>
                <a:spcPts val="0"/>
              </a:spcAft>
              <a:buClr>
                <a:schemeClr val="accent1"/>
              </a:buClr>
              <a:buSzPts val="4100"/>
              <a:buNone/>
              <a:defRPr>
                <a:solidFill>
                  <a:schemeClr val="accent1"/>
                </a:solidFill>
              </a:defRPr>
            </a:lvl6pPr>
            <a:lvl7pPr lvl="6" rtl="0">
              <a:spcBef>
                <a:spcPts val="0"/>
              </a:spcBef>
              <a:spcAft>
                <a:spcPts val="0"/>
              </a:spcAft>
              <a:buClr>
                <a:schemeClr val="accent1"/>
              </a:buClr>
              <a:buSzPts val="4100"/>
              <a:buNone/>
              <a:defRPr>
                <a:solidFill>
                  <a:schemeClr val="accent1"/>
                </a:solidFill>
              </a:defRPr>
            </a:lvl7pPr>
            <a:lvl8pPr lvl="7" rtl="0">
              <a:spcBef>
                <a:spcPts val="0"/>
              </a:spcBef>
              <a:spcAft>
                <a:spcPts val="0"/>
              </a:spcAft>
              <a:buClr>
                <a:schemeClr val="accent1"/>
              </a:buClr>
              <a:buSzPts val="4100"/>
              <a:buNone/>
              <a:defRPr>
                <a:solidFill>
                  <a:schemeClr val="accent1"/>
                </a:solidFill>
              </a:defRPr>
            </a:lvl8pPr>
            <a:lvl9pPr lvl="8" rtl="0">
              <a:spcBef>
                <a:spcPts val="0"/>
              </a:spcBef>
              <a:spcAft>
                <a:spcPts val="0"/>
              </a:spcAft>
              <a:buClr>
                <a:schemeClr val="accent1"/>
              </a:buClr>
              <a:buSzPts val="4100"/>
              <a:buNone/>
              <a:defRPr>
                <a:solidFill>
                  <a:schemeClr val="accent1"/>
                </a:solidFill>
              </a:defRPr>
            </a:lvl9pPr>
          </a:lstStyle>
          <a:p>
            <a:endParaRPr/>
          </a:p>
        </p:txBody>
      </p:sp>
      <p:sp>
        <p:nvSpPr>
          <p:cNvPr id="18" name="Google Shape;18;p3"/>
          <p:cNvSpPr txBox="1">
            <a:spLocks noGrp="1"/>
          </p:cNvSpPr>
          <p:nvPr>
            <p:ph type="subTitle" idx="1"/>
          </p:nvPr>
        </p:nvSpPr>
        <p:spPr>
          <a:xfrm>
            <a:off x="514350" y="2894375"/>
            <a:ext cx="5557200" cy="2748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None/>
              <a:defRPr>
                <a:solidFill>
                  <a:schemeClr val="lt2"/>
                </a:solidFill>
              </a:defRPr>
            </a:lvl1pPr>
            <a:lvl2pPr lvl="1" rtl="0">
              <a:spcBef>
                <a:spcPts val="800"/>
              </a:spcBef>
              <a:spcAft>
                <a:spcPts val="0"/>
              </a:spcAft>
              <a:buClr>
                <a:schemeClr val="lt2"/>
              </a:buClr>
              <a:buSzPts val="3000"/>
              <a:buNone/>
              <a:defRPr sz="3000">
                <a:solidFill>
                  <a:schemeClr val="lt2"/>
                </a:solidFill>
              </a:defRPr>
            </a:lvl2pPr>
            <a:lvl3pPr lvl="2" rtl="0">
              <a:spcBef>
                <a:spcPts val="800"/>
              </a:spcBef>
              <a:spcAft>
                <a:spcPts val="0"/>
              </a:spcAft>
              <a:buClr>
                <a:schemeClr val="lt2"/>
              </a:buClr>
              <a:buSzPts val="3000"/>
              <a:buNone/>
              <a:defRPr sz="3000">
                <a:solidFill>
                  <a:schemeClr val="lt2"/>
                </a:solidFill>
              </a:defRPr>
            </a:lvl3pPr>
            <a:lvl4pPr lvl="3" rtl="0">
              <a:spcBef>
                <a:spcPts val="800"/>
              </a:spcBef>
              <a:spcAft>
                <a:spcPts val="0"/>
              </a:spcAft>
              <a:buClr>
                <a:schemeClr val="lt2"/>
              </a:buClr>
              <a:buSzPts val="3000"/>
              <a:buNone/>
              <a:defRPr sz="3000">
                <a:solidFill>
                  <a:schemeClr val="lt2"/>
                </a:solidFill>
              </a:defRPr>
            </a:lvl4pPr>
            <a:lvl5pPr lvl="4" rtl="0">
              <a:spcBef>
                <a:spcPts val="800"/>
              </a:spcBef>
              <a:spcAft>
                <a:spcPts val="0"/>
              </a:spcAft>
              <a:buClr>
                <a:schemeClr val="lt2"/>
              </a:buClr>
              <a:buSzPts val="3000"/>
              <a:buNone/>
              <a:defRPr sz="3000">
                <a:solidFill>
                  <a:schemeClr val="lt2"/>
                </a:solidFill>
              </a:defRPr>
            </a:lvl5pPr>
            <a:lvl6pPr lvl="5" rtl="0">
              <a:spcBef>
                <a:spcPts val="800"/>
              </a:spcBef>
              <a:spcAft>
                <a:spcPts val="0"/>
              </a:spcAft>
              <a:buClr>
                <a:schemeClr val="lt2"/>
              </a:buClr>
              <a:buSzPts val="3000"/>
              <a:buNone/>
              <a:defRPr sz="3000">
                <a:solidFill>
                  <a:schemeClr val="lt2"/>
                </a:solidFill>
              </a:defRPr>
            </a:lvl6pPr>
            <a:lvl7pPr lvl="6" rtl="0">
              <a:spcBef>
                <a:spcPts val="800"/>
              </a:spcBef>
              <a:spcAft>
                <a:spcPts val="0"/>
              </a:spcAft>
              <a:buClr>
                <a:schemeClr val="lt2"/>
              </a:buClr>
              <a:buSzPts val="3000"/>
              <a:buNone/>
              <a:defRPr sz="3000">
                <a:solidFill>
                  <a:schemeClr val="lt2"/>
                </a:solidFill>
              </a:defRPr>
            </a:lvl7pPr>
            <a:lvl8pPr lvl="7" rtl="0">
              <a:spcBef>
                <a:spcPts val="800"/>
              </a:spcBef>
              <a:spcAft>
                <a:spcPts val="0"/>
              </a:spcAft>
              <a:buClr>
                <a:schemeClr val="lt2"/>
              </a:buClr>
              <a:buSzPts val="3000"/>
              <a:buNone/>
              <a:defRPr sz="3000">
                <a:solidFill>
                  <a:schemeClr val="lt2"/>
                </a:solidFill>
              </a:defRPr>
            </a:lvl8pPr>
            <a:lvl9pPr lvl="8" rtl="0">
              <a:spcBef>
                <a:spcPts val="800"/>
              </a:spcBef>
              <a:spcAft>
                <a:spcPts val="800"/>
              </a:spcAft>
              <a:buClr>
                <a:schemeClr val="lt2"/>
              </a:buClr>
              <a:buSzPts val="3000"/>
              <a:buNone/>
              <a:defRPr sz="3000">
                <a:solidFill>
                  <a:schemeClr val="lt2"/>
                </a:solidFill>
              </a:defRPr>
            </a:lvl9pPr>
          </a:lstStyle>
          <a:p>
            <a:endParaRPr/>
          </a:p>
        </p:txBody>
      </p:sp>
      <p:sp>
        <p:nvSpPr>
          <p:cNvPr id="19" name="Google Shape;19;p3"/>
          <p:cNvSpPr/>
          <p:nvPr/>
        </p:nvSpPr>
        <p:spPr>
          <a:xfrm>
            <a:off x="342900" y="361950"/>
            <a:ext cx="539646" cy="134911"/>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515525" y="2260775"/>
            <a:ext cx="4784400" cy="2346900"/>
          </a:xfrm>
          <a:prstGeom prst="rect">
            <a:avLst/>
          </a:prstGeom>
        </p:spPr>
        <p:txBody>
          <a:bodyPr spcFirstLastPara="1" wrap="square" lIns="0" tIns="0" rIns="0" bIns="0" anchor="b" anchorCtr="0">
            <a:noAutofit/>
          </a:bodyPr>
          <a:lstStyle>
            <a:lvl1pPr marL="457200" lvl="0" indent="-488950" rtl="0">
              <a:spcBef>
                <a:spcPts val="0"/>
              </a:spcBef>
              <a:spcAft>
                <a:spcPts val="0"/>
              </a:spcAft>
              <a:buSzPts val="4100"/>
              <a:buChar char="•"/>
              <a:defRPr sz="4100" b="1"/>
            </a:lvl1pPr>
            <a:lvl2pPr marL="914400" lvl="1" indent="-488950" rtl="0">
              <a:spcBef>
                <a:spcPts val="800"/>
              </a:spcBef>
              <a:spcAft>
                <a:spcPts val="0"/>
              </a:spcAft>
              <a:buSzPts val="4100"/>
              <a:buChar char="○"/>
              <a:defRPr sz="4100" b="1"/>
            </a:lvl2pPr>
            <a:lvl3pPr marL="1371600" lvl="2" indent="-488950" rtl="0">
              <a:spcBef>
                <a:spcPts val="800"/>
              </a:spcBef>
              <a:spcAft>
                <a:spcPts val="0"/>
              </a:spcAft>
              <a:buSzPts val="4100"/>
              <a:buChar char="■"/>
              <a:defRPr sz="4100" b="1"/>
            </a:lvl3pPr>
            <a:lvl4pPr marL="1828800" lvl="3" indent="-488950" rtl="0">
              <a:spcBef>
                <a:spcPts val="800"/>
              </a:spcBef>
              <a:spcAft>
                <a:spcPts val="0"/>
              </a:spcAft>
              <a:buSzPts val="4100"/>
              <a:buChar char="●"/>
              <a:defRPr sz="4100" b="1"/>
            </a:lvl4pPr>
            <a:lvl5pPr marL="2286000" lvl="4" indent="-488950" rtl="0">
              <a:spcBef>
                <a:spcPts val="800"/>
              </a:spcBef>
              <a:spcAft>
                <a:spcPts val="0"/>
              </a:spcAft>
              <a:buSzPts val="4100"/>
              <a:buChar char="○"/>
              <a:defRPr sz="4100" b="1"/>
            </a:lvl5pPr>
            <a:lvl6pPr marL="2743200" lvl="5" indent="-488950" rtl="0">
              <a:spcBef>
                <a:spcPts val="800"/>
              </a:spcBef>
              <a:spcAft>
                <a:spcPts val="0"/>
              </a:spcAft>
              <a:buSzPts val="4100"/>
              <a:buChar char="■"/>
              <a:defRPr sz="4100" b="1"/>
            </a:lvl6pPr>
            <a:lvl7pPr marL="3200400" lvl="6" indent="-488950" rtl="0">
              <a:spcBef>
                <a:spcPts val="800"/>
              </a:spcBef>
              <a:spcAft>
                <a:spcPts val="0"/>
              </a:spcAft>
              <a:buSzPts val="4100"/>
              <a:buChar char="●"/>
              <a:defRPr sz="4100" b="1"/>
            </a:lvl7pPr>
            <a:lvl8pPr marL="3657600" lvl="7" indent="-488950" rtl="0">
              <a:spcBef>
                <a:spcPts val="800"/>
              </a:spcBef>
              <a:spcAft>
                <a:spcPts val="0"/>
              </a:spcAft>
              <a:buSzPts val="4100"/>
              <a:buChar char="○"/>
              <a:defRPr sz="4100" b="1"/>
            </a:lvl8pPr>
            <a:lvl9pPr marL="4114800" lvl="8" indent="-488950" rtl="0">
              <a:spcBef>
                <a:spcPts val="800"/>
              </a:spcBef>
              <a:spcAft>
                <a:spcPts val="800"/>
              </a:spcAft>
              <a:buSzPts val="4100"/>
              <a:buChar char="■"/>
              <a:defRPr sz="4100" b="1"/>
            </a:lvl9pPr>
          </a:lstStyle>
          <a:p>
            <a:endParaRPr/>
          </a:p>
        </p:txBody>
      </p:sp>
      <p:sp>
        <p:nvSpPr>
          <p:cNvPr id="22" name="Google Shape;22;p4"/>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3" name="Google Shape;23;p4"/>
          <p:cNvSpPr/>
          <p:nvPr/>
        </p:nvSpPr>
        <p:spPr>
          <a:xfrm>
            <a:off x="515532" y="604394"/>
            <a:ext cx="537342" cy="539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 name="Google Shape;24;p4"/>
          <p:cNvSpPr/>
          <p:nvPr/>
        </p:nvSpPr>
        <p:spPr>
          <a:xfrm>
            <a:off x="6549307" y="869192"/>
            <a:ext cx="1810639" cy="1810639"/>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lt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5" name="Google Shape;25;p4"/>
          <p:cNvSpPr/>
          <p:nvPr/>
        </p:nvSpPr>
        <p:spPr>
          <a:xfrm>
            <a:off x="5817581" y="2205888"/>
            <a:ext cx="1467171" cy="734205"/>
          </a:xfrm>
          <a:custGeom>
            <a:avLst/>
            <a:gdLst/>
            <a:ahLst/>
            <a:cxnLst/>
            <a:rect l="l" t="t" r="r" b="b"/>
            <a:pathLst>
              <a:path w="2934342" h="1468410" extrusionOk="0">
                <a:moveTo>
                  <a:pt x="2934342" y="0"/>
                </a:moveTo>
                <a:cubicBezTo>
                  <a:pt x="2934342" y="811099"/>
                  <a:pt x="2277030" y="1468411"/>
                  <a:pt x="1465931" y="1468411"/>
                </a:cubicBezTo>
                <a:cubicBezTo>
                  <a:pt x="654832" y="1468411"/>
                  <a:pt x="0" y="811099"/>
                  <a:pt x="0" y="0"/>
                </a:cubicBezTo>
                <a:lnTo>
                  <a:pt x="2934342" y="0"/>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 name="Google Shape;26;p4"/>
          <p:cNvSpPr/>
          <p:nvPr/>
        </p:nvSpPr>
        <p:spPr>
          <a:xfrm>
            <a:off x="697262" y="806038"/>
            <a:ext cx="173875" cy="136473"/>
          </a:xfrm>
          <a:prstGeom prst="rect">
            <a:avLst/>
          </a:prstGeom>
        </p:spPr>
        <p:txBody>
          <a:bodyPr>
            <a:prstTxWarp prst="textPlain">
              <a:avLst/>
            </a:prstTxWarp>
          </a:bodyPr>
          <a:lstStyle/>
          <a:p>
            <a:pPr lvl="0" algn="ctr"/>
            <a:r>
              <a:rPr b="1" i="0">
                <a:ln>
                  <a:noFill/>
                </a:ln>
                <a:solidFill>
                  <a:schemeClr val="lt2"/>
                </a:solidFill>
                <a:latin typeface="Georgia"/>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516600" y="514350"/>
            <a:ext cx="6480000" cy="717900"/>
          </a:xfrm>
          <a:prstGeom prst="rect">
            <a:avLst/>
          </a:prstGeom>
        </p:spPr>
        <p:txBody>
          <a:bodyPr spcFirstLastPara="1" wrap="square" lIns="0" tIns="0" rIns="0" bIns="0"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29" name="Google Shape;29;p5"/>
          <p:cNvSpPr txBox="1">
            <a:spLocks noGrp="1"/>
          </p:cNvSpPr>
          <p:nvPr>
            <p:ph type="body" idx="1"/>
          </p:nvPr>
        </p:nvSpPr>
        <p:spPr>
          <a:xfrm>
            <a:off x="516600" y="1967475"/>
            <a:ext cx="6768900" cy="2420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30" name="Google Shape;30;p5"/>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516600" y="514350"/>
            <a:ext cx="6480000" cy="717900"/>
          </a:xfrm>
          <a:prstGeom prst="rect">
            <a:avLst/>
          </a:prstGeom>
        </p:spPr>
        <p:txBody>
          <a:bodyPr spcFirstLastPara="1" wrap="square" lIns="0" tIns="0" rIns="0" bIns="0"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33" name="Google Shape;33;p6"/>
          <p:cNvSpPr txBox="1">
            <a:spLocks noGrp="1"/>
          </p:cNvSpPr>
          <p:nvPr>
            <p:ph type="body" idx="1"/>
          </p:nvPr>
        </p:nvSpPr>
        <p:spPr>
          <a:xfrm>
            <a:off x="516600" y="1967475"/>
            <a:ext cx="3162600" cy="24900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34" name="Google Shape;34;p6"/>
          <p:cNvSpPr txBox="1">
            <a:spLocks noGrp="1"/>
          </p:cNvSpPr>
          <p:nvPr>
            <p:ph type="body" idx="2"/>
          </p:nvPr>
        </p:nvSpPr>
        <p:spPr>
          <a:xfrm>
            <a:off x="4122876" y="1967475"/>
            <a:ext cx="3162600" cy="24900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35" name="Google Shape;35;p6"/>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516600" y="514350"/>
            <a:ext cx="6480000" cy="717900"/>
          </a:xfrm>
          <a:prstGeom prst="rect">
            <a:avLst/>
          </a:prstGeom>
        </p:spPr>
        <p:txBody>
          <a:bodyPr spcFirstLastPara="1" wrap="square" lIns="0" tIns="0" rIns="0" bIns="0"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38" name="Google Shape;38;p7"/>
          <p:cNvSpPr txBox="1">
            <a:spLocks noGrp="1"/>
          </p:cNvSpPr>
          <p:nvPr>
            <p:ph type="body" idx="1"/>
          </p:nvPr>
        </p:nvSpPr>
        <p:spPr>
          <a:xfrm>
            <a:off x="516600" y="1967475"/>
            <a:ext cx="2108700" cy="25533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39" name="Google Shape;39;p7"/>
          <p:cNvSpPr txBox="1">
            <a:spLocks noGrp="1"/>
          </p:cNvSpPr>
          <p:nvPr>
            <p:ph type="body" idx="2"/>
          </p:nvPr>
        </p:nvSpPr>
        <p:spPr>
          <a:xfrm>
            <a:off x="2846689" y="1967475"/>
            <a:ext cx="2108700" cy="25533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40" name="Google Shape;40;p7"/>
          <p:cNvSpPr txBox="1">
            <a:spLocks noGrp="1"/>
          </p:cNvSpPr>
          <p:nvPr>
            <p:ph type="body" idx="3"/>
          </p:nvPr>
        </p:nvSpPr>
        <p:spPr>
          <a:xfrm>
            <a:off x="5176777" y="1967475"/>
            <a:ext cx="2108700" cy="25533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41" name="Google Shape;41;p7"/>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516600" y="514350"/>
            <a:ext cx="6480000" cy="717900"/>
          </a:xfrm>
          <a:prstGeom prst="rect">
            <a:avLst/>
          </a:prstGeom>
        </p:spPr>
        <p:txBody>
          <a:bodyPr spcFirstLastPara="1" wrap="square" lIns="0" tIns="0" rIns="0" bIns="0"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44" name="Google Shape;44;p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subtitle">
  <p:cSld name="TITLE_ONLY_1">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516600" y="1655400"/>
            <a:ext cx="3679200" cy="1411500"/>
          </a:xfrm>
          <a:prstGeom prst="rect">
            <a:avLst/>
          </a:prstGeom>
        </p:spPr>
        <p:txBody>
          <a:bodyPr spcFirstLastPara="1" wrap="square" lIns="0" tIns="0" rIns="0" bIns="0" anchor="b"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47" name="Google Shape;47;p9"/>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9"/>
          <p:cNvSpPr/>
          <p:nvPr/>
        </p:nvSpPr>
        <p:spPr>
          <a:xfrm>
            <a:off x="244527" y="379439"/>
            <a:ext cx="539646" cy="134912"/>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 name="Google Shape;49;p9"/>
          <p:cNvSpPr txBox="1">
            <a:spLocks noGrp="1"/>
          </p:cNvSpPr>
          <p:nvPr>
            <p:ph type="subTitle" idx="1"/>
          </p:nvPr>
        </p:nvSpPr>
        <p:spPr>
          <a:xfrm>
            <a:off x="516600" y="3066900"/>
            <a:ext cx="3679200" cy="268200"/>
          </a:xfrm>
          <a:prstGeom prst="rect">
            <a:avLst/>
          </a:prstGeom>
        </p:spPr>
        <p:txBody>
          <a:bodyPr spcFirstLastPara="1" wrap="square" lIns="0" tIns="0" rIns="0" bIns="0" anchor="t" anchorCtr="0">
            <a:noAutofit/>
          </a:bodyPr>
          <a:lstStyle>
            <a:lvl1pPr lvl="0">
              <a:spcBef>
                <a:spcPts val="0"/>
              </a:spcBef>
              <a:spcAft>
                <a:spcPts val="0"/>
              </a:spcAft>
              <a:buSzPts val="1600"/>
              <a:buFont typeface="Barlow Medium"/>
              <a:buNone/>
              <a:defRPr>
                <a:latin typeface="Barlow Medium"/>
                <a:ea typeface="Barlow Medium"/>
                <a:cs typeface="Barlow Medium"/>
                <a:sym typeface="Barlow Medium"/>
              </a:defRPr>
            </a:lvl1pPr>
            <a:lvl2pPr lvl="1">
              <a:spcBef>
                <a:spcPts val="800"/>
              </a:spcBef>
              <a:spcAft>
                <a:spcPts val="0"/>
              </a:spcAft>
              <a:buSzPts val="1600"/>
              <a:buFont typeface="Barlow Medium"/>
              <a:buNone/>
              <a:defRPr>
                <a:latin typeface="Barlow Medium"/>
                <a:ea typeface="Barlow Medium"/>
                <a:cs typeface="Barlow Medium"/>
                <a:sym typeface="Barlow Medium"/>
              </a:defRPr>
            </a:lvl2pPr>
            <a:lvl3pPr lvl="2">
              <a:spcBef>
                <a:spcPts val="800"/>
              </a:spcBef>
              <a:spcAft>
                <a:spcPts val="0"/>
              </a:spcAft>
              <a:buSzPts val="1600"/>
              <a:buFont typeface="Barlow Medium"/>
              <a:buNone/>
              <a:defRPr>
                <a:latin typeface="Barlow Medium"/>
                <a:ea typeface="Barlow Medium"/>
                <a:cs typeface="Barlow Medium"/>
                <a:sym typeface="Barlow Medium"/>
              </a:defRPr>
            </a:lvl3pPr>
            <a:lvl4pPr lvl="3">
              <a:spcBef>
                <a:spcPts val="800"/>
              </a:spcBef>
              <a:spcAft>
                <a:spcPts val="0"/>
              </a:spcAft>
              <a:buSzPts val="1600"/>
              <a:buFont typeface="Barlow Medium"/>
              <a:buNone/>
              <a:defRPr>
                <a:latin typeface="Barlow Medium"/>
                <a:ea typeface="Barlow Medium"/>
                <a:cs typeface="Barlow Medium"/>
                <a:sym typeface="Barlow Medium"/>
              </a:defRPr>
            </a:lvl4pPr>
            <a:lvl5pPr lvl="4">
              <a:spcBef>
                <a:spcPts val="800"/>
              </a:spcBef>
              <a:spcAft>
                <a:spcPts val="0"/>
              </a:spcAft>
              <a:buSzPts val="1600"/>
              <a:buFont typeface="Barlow Medium"/>
              <a:buNone/>
              <a:defRPr>
                <a:latin typeface="Barlow Medium"/>
                <a:ea typeface="Barlow Medium"/>
                <a:cs typeface="Barlow Medium"/>
                <a:sym typeface="Barlow Medium"/>
              </a:defRPr>
            </a:lvl5pPr>
            <a:lvl6pPr lvl="5">
              <a:spcBef>
                <a:spcPts val="800"/>
              </a:spcBef>
              <a:spcAft>
                <a:spcPts val="0"/>
              </a:spcAft>
              <a:buSzPts val="1600"/>
              <a:buFont typeface="Barlow Medium"/>
              <a:buNone/>
              <a:defRPr>
                <a:latin typeface="Barlow Medium"/>
                <a:ea typeface="Barlow Medium"/>
                <a:cs typeface="Barlow Medium"/>
                <a:sym typeface="Barlow Medium"/>
              </a:defRPr>
            </a:lvl6pPr>
            <a:lvl7pPr lvl="6">
              <a:spcBef>
                <a:spcPts val="800"/>
              </a:spcBef>
              <a:spcAft>
                <a:spcPts val="0"/>
              </a:spcAft>
              <a:buSzPts val="1600"/>
              <a:buFont typeface="Barlow Medium"/>
              <a:buNone/>
              <a:defRPr>
                <a:latin typeface="Barlow Medium"/>
                <a:ea typeface="Barlow Medium"/>
                <a:cs typeface="Barlow Medium"/>
                <a:sym typeface="Barlow Medium"/>
              </a:defRPr>
            </a:lvl7pPr>
            <a:lvl8pPr lvl="7">
              <a:spcBef>
                <a:spcPts val="800"/>
              </a:spcBef>
              <a:spcAft>
                <a:spcPts val="0"/>
              </a:spcAft>
              <a:buSzPts val="1600"/>
              <a:buFont typeface="Barlow Medium"/>
              <a:buNone/>
              <a:defRPr>
                <a:latin typeface="Barlow Medium"/>
                <a:ea typeface="Barlow Medium"/>
                <a:cs typeface="Barlow Medium"/>
                <a:sym typeface="Barlow Medium"/>
              </a:defRPr>
            </a:lvl8pPr>
            <a:lvl9pPr lvl="8">
              <a:spcBef>
                <a:spcPts val="800"/>
              </a:spcBef>
              <a:spcAft>
                <a:spcPts val="800"/>
              </a:spcAft>
              <a:buSzPts val="1600"/>
              <a:buFont typeface="Barlow Medium"/>
              <a:buNone/>
              <a:defRPr>
                <a:latin typeface="Barlow Medium"/>
                <a:ea typeface="Barlow Medium"/>
                <a:cs typeface="Barlow Medium"/>
                <a:sym typeface="Barlow Medium"/>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body" idx="1"/>
          </p:nvPr>
        </p:nvSpPr>
        <p:spPr>
          <a:xfrm>
            <a:off x="516600" y="4406300"/>
            <a:ext cx="7772100" cy="3039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52" name="Google Shape;52;p10"/>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6600" y="514350"/>
            <a:ext cx="6480000" cy="7179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1pPr>
            <a:lvl2pPr lvl="1"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2pPr>
            <a:lvl3pPr lvl="2"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3pPr>
            <a:lvl4pPr lvl="3"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4pPr>
            <a:lvl5pPr lvl="4"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5pPr>
            <a:lvl6pPr lvl="5"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6pPr>
            <a:lvl7pPr lvl="6"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7pPr>
            <a:lvl8pPr lvl="7"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8pPr>
            <a:lvl9pPr lvl="8"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516600" y="1967475"/>
            <a:ext cx="6768900" cy="24204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rtl="0">
              <a:lnSpc>
                <a:spcPct val="115000"/>
              </a:lnSpc>
              <a:spcBef>
                <a:spcPts val="800"/>
              </a:spcBef>
              <a:spcAft>
                <a:spcPts val="80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
        <p:nvSpPr>
          <p:cNvPr id="8" name="Google Shape;8;p1"/>
          <p:cNvSpPr txBox="1">
            <a:spLocks noGrp="1"/>
          </p:cNvSpPr>
          <p:nvPr>
            <p:ph type="sldNum" idx="12"/>
          </p:nvPr>
        </p:nvSpPr>
        <p:spPr>
          <a:xfrm>
            <a:off x="8376075" y="4749850"/>
            <a:ext cx="548700" cy="181800"/>
          </a:xfrm>
          <a:prstGeom prst="rect">
            <a:avLst/>
          </a:prstGeom>
          <a:noFill/>
          <a:ln>
            <a:noFill/>
          </a:ln>
        </p:spPr>
        <p:txBody>
          <a:bodyPr spcFirstLastPara="1" wrap="square" lIns="0" tIns="0" rIns="0" bIns="0" anchor="ctr" anchorCtr="0">
            <a:noAutofit/>
          </a:bodyPr>
          <a:lstStyle>
            <a:lvl1pPr lvl="0" algn="r" rtl="0">
              <a:buNone/>
              <a:defRPr sz="1100" b="1">
                <a:solidFill>
                  <a:schemeClr val="dk1"/>
                </a:solidFill>
                <a:latin typeface="Barlow"/>
                <a:ea typeface="Barlow"/>
                <a:cs typeface="Barlow"/>
                <a:sym typeface="Barlow"/>
              </a:defRPr>
            </a:lvl1pPr>
            <a:lvl2pPr lvl="1" algn="r" rtl="0">
              <a:buNone/>
              <a:defRPr sz="1100" b="1">
                <a:solidFill>
                  <a:schemeClr val="dk1"/>
                </a:solidFill>
                <a:latin typeface="Barlow"/>
                <a:ea typeface="Barlow"/>
                <a:cs typeface="Barlow"/>
                <a:sym typeface="Barlow"/>
              </a:defRPr>
            </a:lvl2pPr>
            <a:lvl3pPr lvl="2" algn="r" rtl="0">
              <a:buNone/>
              <a:defRPr sz="1100" b="1">
                <a:solidFill>
                  <a:schemeClr val="dk1"/>
                </a:solidFill>
                <a:latin typeface="Barlow"/>
                <a:ea typeface="Barlow"/>
                <a:cs typeface="Barlow"/>
                <a:sym typeface="Barlow"/>
              </a:defRPr>
            </a:lvl3pPr>
            <a:lvl4pPr lvl="3" algn="r" rtl="0">
              <a:buNone/>
              <a:defRPr sz="1100" b="1">
                <a:solidFill>
                  <a:schemeClr val="dk1"/>
                </a:solidFill>
                <a:latin typeface="Barlow"/>
                <a:ea typeface="Barlow"/>
                <a:cs typeface="Barlow"/>
                <a:sym typeface="Barlow"/>
              </a:defRPr>
            </a:lvl4pPr>
            <a:lvl5pPr lvl="4" algn="r" rtl="0">
              <a:buNone/>
              <a:defRPr sz="1100" b="1">
                <a:solidFill>
                  <a:schemeClr val="dk1"/>
                </a:solidFill>
                <a:latin typeface="Barlow"/>
                <a:ea typeface="Barlow"/>
                <a:cs typeface="Barlow"/>
                <a:sym typeface="Barlow"/>
              </a:defRPr>
            </a:lvl5pPr>
            <a:lvl6pPr lvl="5" algn="r" rtl="0">
              <a:buNone/>
              <a:defRPr sz="1100" b="1">
                <a:solidFill>
                  <a:schemeClr val="dk1"/>
                </a:solidFill>
                <a:latin typeface="Barlow"/>
                <a:ea typeface="Barlow"/>
                <a:cs typeface="Barlow"/>
                <a:sym typeface="Barlow"/>
              </a:defRPr>
            </a:lvl6pPr>
            <a:lvl7pPr lvl="6" algn="r" rtl="0">
              <a:buNone/>
              <a:defRPr sz="1100" b="1">
                <a:solidFill>
                  <a:schemeClr val="dk1"/>
                </a:solidFill>
                <a:latin typeface="Barlow"/>
                <a:ea typeface="Barlow"/>
                <a:cs typeface="Barlow"/>
                <a:sym typeface="Barlow"/>
              </a:defRPr>
            </a:lvl7pPr>
            <a:lvl8pPr lvl="7" algn="r" rtl="0">
              <a:buNone/>
              <a:defRPr sz="1100" b="1">
                <a:solidFill>
                  <a:schemeClr val="dk1"/>
                </a:solidFill>
                <a:latin typeface="Barlow"/>
                <a:ea typeface="Barlow"/>
                <a:cs typeface="Barlow"/>
                <a:sym typeface="Barlow"/>
              </a:defRPr>
            </a:lvl8pPr>
            <a:lvl9pPr lvl="8" algn="r" rtl="0">
              <a:buNone/>
              <a:defRPr sz="1100" b="1">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northeastern-my.sharepoint.com/:w:/g/personal/kothari_ar_northeastern_edu/EZ1CXwjEfchNj0Bj_RG0lqEBgUuQ1mgwfv0cdWdZhduQnQ?e=t9Wgc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drive.google.com/drive/u/1/folders/1tFJPnjG7qpa2MKsyPhUsBaNyvkQxRL69"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hyperlink" Target="https://drive.google.com/drive/u/1/folders/1jlLNl-qLhUKzEMGv4BmKJUiQ7O62y9Vh"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drive.google.com/drive/u/1/folders/1GLSt202Hzeal2_QcKzuRcrEIQrt26nRe"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8"/>
        <p:cNvGrpSpPr/>
        <p:nvPr/>
      </p:nvGrpSpPr>
      <p:grpSpPr>
        <a:xfrm>
          <a:off x="0" y="0"/>
          <a:ext cx="0" cy="0"/>
          <a:chOff x="0" y="0"/>
          <a:chExt cx="0" cy="0"/>
        </a:xfrm>
      </p:grpSpPr>
      <p:sp>
        <p:nvSpPr>
          <p:cNvPr id="14" name="Google Shape;59;p12">
            <a:extLst>
              <a:ext uri="{FF2B5EF4-FFF2-40B4-BE49-F238E27FC236}">
                <a16:creationId xmlns:a16="http://schemas.microsoft.com/office/drawing/2014/main" id="{3BD2F17F-C922-F64B-A474-BAF22F8B3F68}"/>
              </a:ext>
            </a:extLst>
          </p:cNvPr>
          <p:cNvSpPr txBox="1">
            <a:spLocks/>
          </p:cNvSpPr>
          <p:nvPr/>
        </p:nvSpPr>
        <p:spPr>
          <a:xfrm>
            <a:off x="106736" y="3385185"/>
            <a:ext cx="4311052" cy="156799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6000"/>
              <a:buFont typeface="Barlow"/>
              <a:buNone/>
              <a:defRPr sz="6000" b="1" i="0" u="none" strike="noStrike" cap="none">
                <a:solidFill>
                  <a:schemeClr val="dk1"/>
                </a:solidFill>
                <a:latin typeface="Barlow"/>
                <a:ea typeface="Barlow"/>
                <a:cs typeface="Barlow"/>
                <a:sym typeface="Barlow"/>
              </a:defRPr>
            </a:lvl1pPr>
            <a:lvl2pPr marR="0" lvl="1" algn="l" rtl="0">
              <a:lnSpc>
                <a:spcPct val="90000"/>
              </a:lnSpc>
              <a:spcBef>
                <a:spcPts val="0"/>
              </a:spcBef>
              <a:spcAft>
                <a:spcPts val="0"/>
              </a:spcAft>
              <a:buClr>
                <a:schemeClr val="dk1"/>
              </a:buClr>
              <a:buSzPts val="6000"/>
              <a:buFont typeface="Barlow"/>
              <a:buNone/>
              <a:defRPr sz="6000" b="1" i="0" u="none" strike="noStrike" cap="none">
                <a:solidFill>
                  <a:schemeClr val="dk1"/>
                </a:solidFill>
                <a:latin typeface="Barlow"/>
                <a:ea typeface="Barlow"/>
                <a:cs typeface="Barlow"/>
                <a:sym typeface="Barlow"/>
              </a:defRPr>
            </a:lvl2pPr>
            <a:lvl3pPr marR="0" lvl="2" algn="l" rtl="0">
              <a:lnSpc>
                <a:spcPct val="90000"/>
              </a:lnSpc>
              <a:spcBef>
                <a:spcPts val="0"/>
              </a:spcBef>
              <a:spcAft>
                <a:spcPts val="0"/>
              </a:spcAft>
              <a:buClr>
                <a:schemeClr val="dk1"/>
              </a:buClr>
              <a:buSzPts val="6000"/>
              <a:buFont typeface="Barlow"/>
              <a:buNone/>
              <a:defRPr sz="6000" b="1" i="0" u="none" strike="noStrike" cap="none">
                <a:solidFill>
                  <a:schemeClr val="dk1"/>
                </a:solidFill>
                <a:latin typeface="Barlow"/>
                <a:ea typeface="Barlow"/>
                <a:cs typeface="Barlow"/>
                <a:sym typeface="Barlow"/>
              </a:defRPr>
            </a:lvl3pPr>
            <a:lvl4pPr marR="0" lvl="3" algn="l" rtl="0">
              <a:lnSpc>
                <a:spcPct val="90000"/>
              </a:lnSpc>
              <a:spcBef>
                <a:spcPts val="0"/>
              </a:spcBef>
              <a:spcAft>
                <a:spcPts val="0"/>
              </a:spcAft>
              <a:buClr>
                <a:schemeClr val="dk1"/>
              </a:buClr>
              <a:buSzPts val="6000"/>
              <a:buFont typeface="Barlow"/>
              <a:buNone/>
              <a:defRPr sz="6000" b="1" i="0" u="none" strike="noStrike" cap="none">
                <a:solidFill>
                  <a:schemeClr val="dk1"/>
                </a:solidFill>
                <a:latin typeface="Barlow"/>
                <a:ea typeface="Barlow"/>
                <a:cs typeface="Barlow"/>
                <a:sym typeface="Barlow"/>
              </a:defRPr>
            </a:lvl4pPr>
            <a:lvl5pPr marR="0" lvl="4" algn="l" rtl="0">
              <a:lnSpc>
                <a:spcPct val="90000"/>
              </a:lnSpc>
              <a:spcBef>
                <a:spcPts val="0"/>
              </a:spcBef>
              <a:spcAft>
                <a:spcPts val="0"/>
              </a:spcAft>
              <a:buClr>
                <a:schemeClr val="dk1"/>
              </a:buClr>
              <a:buSzPts val="6000"/>
              <a:buFont typeface="Barlow"/>
              <a:buNone/>
              <a:defRPr sz="6000" b="1" i="0" u="none" strike="noStrike" cap="none">
                <a:solidFill>
                  <a:schemeClr val="dk1"/>
                </a:solidFill>
                <a:latin typeface="Barlow"/>
                <a:ea typeface="Barlow"/>
                <a:cs typeface="Barlow"/>
                <a:sym typeface="Barlow"/>
              </a:defRPr>
            </a:lvl5pPr>
            <a:lvl6pPr marR="0" lvl="5" algn="l" rtl="0">
              <a:lnSpc>
                <a:spcPct val="90000"/>
              </a:lnSpc>
              <a:spcBef>
                <a:spcPts val="0"/>
              </a:spcBef>
              <a:spcAft>
                <a:spcPts val="0"/>
              </a:spcAft>
              <a:buClr>
                <a:schemeClr val="dk1"/>
              </a:buClr>
              <a:buSzPts val="6000"/>
              <a:buFont typeface="Barlow"/>
              <a:buNone/>
              <a:defRPr sz="6000" b="1" i="0" u="none" strike="noStrike" cap="none">
                <a:solidFill>
                  <a:schemeClr val="dk1"/>
                </a:solidFill>
                <a:latin typeface="Barlow"/>
                <a:ea typeface="Barlow"/>
                <a:cs typeface="Barlow"/>
                <a:sym typeface="Barlow"/>
              </a:defRPr>
            </a:lvl6pPr>
            <a:lvl7pPr marR="0" lvl="6" algn="l" rtl="0">
              <a:lnSpc>
                <a:spcPct val="90000"/>
              </a:lnSpc>
              <a:spcBef>
                <a:spcPts val="0"/>
              </a:spcBef>
              <a:spcAft>
                <a:spcPts val="0"/>
              </a:spcAft>
              <a:buClr>
                <a:schemeClr val="dk1"/>
              </a:buClr>
              <a:buSzPts val="6000"/>
              <a:buFont typeface="Barlow"/>
              <a:buNone/>
              <a:defRPr sz="6000" b="1" i="0" u="none" strike="noStrike" cap="none">
                <a:solidFill>
                  <a:schemeClr val="dk1"/>
                </a:solidFill>
                <a:latin typeface="Barlow"/>
                <a:ea typeface="Barlow"/>
                <a:cs typeface="Barlow"/>
                <a:sym typeface="Barlow"/>
              </a:defRPr>
            </a:lvl7pPr>
            <a:lvl8pPr marR="0" lvl="7" algn="l" rtl="0">
              <a:lnSpc>
                <a:spcPct val="90000"/>
              </a:lnSpc>
              <a:spcBef>
                <a:spcPts val="0"/>
              </a:spcBef>
              <a:spcAft>
                <a:spcPts val="0"/>
              </a:spcAft>
              <a:buClr>
                <a:schemeClr val="dk1"/>
              </a:buClr>
              <a:buSzPts val="6000"/>
              <a:buFont typeface="Barlow"/>
              <a:buNone/>
              <a:defRPr sz="6000" b="1" i="0" u="none" strike="noStrike" cap="none">
                <a:solidFill>
                  <a:schemeClr val="dk1"/>
                </a:solidFill>
                <a:latin typeface="Barlow"/>
                <a:ea typeface="Barlow"/>
                <a:cs typeface="Barlow"/>
                <a:sym typeface="Barlow"/>
              </a:defRPr>
            </a:lvl8pPr>
            <a:lvl9pPr marR="0" lvl="8" algn="l" rtl="0">
              <a:lnSpc>
                <a:spcPct val="90000"/>
              </a:lnSpc>
              <a:spcBef>
                <a:spcPts val="0"/>
              </a:spcBef>
              <a:spcAft>
                <a:spcPts val="0"/>
              </a:spcAft>
              <a:buClr>
                <a:schemeClr val="dk1"/>
              </a:buClr>
              <a:buSzPts val="6000"/>
              <a:buFont typeface="Barlow"/>
              <a:buNone/>
              <a:defRPr sz="6000" b="1" i="0" u="none" strike="noStrike" cap="none">
                <a:solidFill>
                  <a:schemeClr val="dk1"/>
                </a:solidFill>
                <a:latin typeface="Barlow"/>
                <a:ea typeface="Barlow"/>
                <a:cs typeface="Barlow"/>
                <a:sym typeface="Barlow"/>
              </a:defRPr>
            </a:lvl9pPr>
          </a:lstStyle>
          <a:p>
            <a:r>
              <a:rPr lang="en-US" sz="1400"/>
              <a:t> Archita Kothari</a:t>
            </a:r>
          </a:p>
          <a:p>
            <a:r>
              <a:rPr lang="en-US" sz="1400"/>
              <a:t> Jayanth Kumar Boorgu</a:t>
            </a:r>
          </a:p>
          <a:p>
            <a:r>
              <a:rPr lang="en-US" sz="1400"/>
              <a:t> Nihal Reddy Komirelli</a:t>
            </a:r>
          </a:p>
        </p:txBody>
      </p:sp>
      <p:sp>
        <p:nvSpPr>
          <p:cNvPr id="59" name="Google Shape;59;p12"/>
          <p:cNvSpPr txBox="1">
            <a:spLocks noGrp="1"/>
          </p:cNvSpPr>
          <p:nvPr>
            <p:ph type="ctrTitle"/>
          </p:nvPr>
        </p:nvSpPr>
        <p:spPr>
          <a:xfrm>
            <a:off x="0" y="1366248"/>
            <a:ext cx="4669900" cy="184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E-Commerce Data Model</a:t>
            </a:r>
            <a:endParaRPr/>
          </a:p>
        </p:txBody>
      </p:sp>
      <p:sp>
        <p:nvSpPr>
          <p:cNvPr id="60" name="Google Shape;60;p12"/>
          <p:cNvSpPr txBox="1"/>
          <p:nvPr/>
        </p:nvSpPr>
        <p:spPr>
          <a:xfrm>
            <a:off x="181031" y="4714079"/>
            <a:ext cx="429288" cy="211596"/>
          </a:xfrm>
          <a:prstGeom prst="rect">
            <a:avLst/>
          </a:prstGeom>
          <a:noFill/>
          <a:ln>
            <a:noFill/>
          </a:ln>
        </p:spPr>
        <p:txBody>
          <a:bodyPr spcFirstLastPara="1" wrap="square" lIns="0" tIns="0" rIns="0" bIns="0" anchor="t" anchorCtr="0">
            <a:spAutoFit/>
          </a:bodyPr>
          <a:lstStyle/>
          <a:p>
            <a:pPr marL="0" marR="0" lvl="0" indent="0" algn="l" rtl="0">
              <a:lnSpc>
                <a:spcPct val="125011"/>
              </a:lnSpc>
              <a:spcBef>
                <a:spcPts val="0"/>
              </a:spcBef>
              <a:spcAft>
                <a:spcPts val="0"/>
              </a:spcAft>
              <a:buNone/>
            </a:pPr>
            <a:r>
              <a:rPr lang="en" sz="1100" b="1">
                <a:solidFill>
                  <a:schemeClr val="dk1"/>
                </a:solidFill>
                <a:latin typeface="Barlow"/>
                <a:ea typeface="Barlow"/>
                <a:cs typeface="Barlow"/>
                <a:sym typeface="Barlow"/>
              </a:rPr>
              <a:t>01</a:t>
            </a:r>
            <a:endParaRPr sz="700">
              <a:solidFill>
                <a:schemeClr val="dk1"/>
              </a:solidFill>
            </a:endParaRPr>
          </a:p>
        </p:txBody>
      </p:sp>
      <p:sp>
        <p:nvSpPr>
          <p:cNvPr id="63" name="Google Shape;63;p12"/>
          <p:cNvSpPr/>
          <p:nvPr/>
        </p:nvSpPr>
        <p:spPr>
          <a:xfrm>
            <a:off x="7143750" y="0"/>
            <a:ext cx="2000250" cy="754380"/>
          </a:xfrm>
          <a:custGeom>
            <a:avLst/>
            <a:gdLst/>
            <a:ahLst/>
            <a:cxnLst/>
            <a:rect l="l" t="t" r="r" b="b"/>
            <a:pathLst>
              <a:path w="2800464" h="1401415" extrusionOk="0">
                <a:moveTo>
                  <a:pt x="2800465" y="0"/>
                </a:moveTo>
                <a:cubicBezTo>
                  <a:pt x="2800465" y="774093"/>
                  <a:pt x="2173142" y="1401416"/>
                  <a:pt x="1399049" y="1401416"/>
                </a:cubicBezTo>
                <a:cubicBezTo>
                  <a:pt x="624956" y="1401416"/>
                  <a:pt x="0" y="774093"/>
                  <a:pt x="0" y="0"/>
                </a:cubicBezTo>
                <a:lnTo>
                  <a:pt x="2800465" y="0"/>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7" name="Picture 6" descr="Graphical user interface&#10;&#10;Description automatically generated">
            <a:extLst>
              <a:ext uri="{FF2B5EF4-FFF2-40B4-BE49-F238E27FC236}">
                <a16:creationId xmlns:a16="http://schemas.microsoft.com/office/drawing/2014/main" id="{32555327-B28D-794C-9305-AF2DBDEAD257}"/>
              </a:ext>
            </a:extLst>
          </p:cNvPr>
          <p:cNvPicPr>
            <a:picLocks noChangeAspect="1"/>
          </p:cNvPicPr>
          <p:nvPr/>
        </p:nvPicPr>
        <p:blipFill>
          <a:blip r:embed="rId3"/>
          <a:stretch>
            <a:fillRect/>
          </a:stretch>
        </p:blipFill>
        <p:spPr>
          <a:xfrm>
            <a:off x="4841350" y="1002812"/>
            <a:ext cx="4260628" cy="3191341"/>
          </a:xfrm>
          <a:prstGeom prst="rect">
            <a:avLst/>
          </a:prstGeom>
        </p:spPr>
      </p:pic>
      <p:pic>
        <p:nvPicPr>
          <p:cNvPr id="15" name="Picture 14" descr="Logo, company name&#10;&#10;Description automatically generated">
            <a:extLst>
              <a:ext uri="{FF2B5EF4-FFF2-40B4-BE49-F238E27FC236}">
                <a16:creationId xmlns:a16="http://schemas.microsoft.com/office/drawing/2014/main" id="{DF8334D4-1194-6447-88BF-77EA3E331B4B}"/>
              </a:ext>
            </a:extLst>
          </p:cNvPr>
          <p:cNvPicPr>
            <a:picLocks noChangeAspect="1"/>
          </p:cNvPicPr>
          <p:nvPr/>
        </p:nvPicPr>
        <p:blipFill>
          <a:blip r:embed="rId4"/>
          <a:stretch>
            <a:fillRect/>
          </a:stretch>
        </p:blipFill>
        <p:spPr>
          <a:xfrm>
            <a:off x="8301669" y="4288530"/>
            <a:ext cx="842332" cy="853916"/>
          </a:xfrm>
          <a:prstGeom prst="rect">
            <a:avLst/>
          </a:prstGeom>
        </p:spPr>
      </p:pic>
      <p:sp>
        <p:nvSpPr>
          <p:cNvPr id="3" name="TextBox 2">
            <a:extLst>
              <a:ext uri="{FF2B5EF4-FFF2-40B4-BE49-F238E27FC236}">
                <a16:creationId xmlns:a16="http://schemas.microsoft.com/office/drawing/2014/main" id="{D449D81D-B959-49F8-A7C2-87F5CAD9459C}"/>
              </a:ext>
            </a:extLst>
          </p:cNvPr>
          <p:cNvSpPr txBox="1"/>
          <p:nvPr/>
        </p:nvSpPr>
        <p:spPr>
          <a:xfrm>
            <a:off x="915508" y="305752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70C0"/>
                </a:solidFill>
                <a:latin typeface="Barlow"/>
              </a:rPr>
              <a:t>PROJECT GROUP – 5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7"/>
          <p:cNvSpPr txBox="1">
            <a:spLocks noGrp="1"/>
          </p:cNvSpPr>
          <p:nvPr>
            <p:ph type="sldNum" idx="12"/>
          </p:nvPr>
        </p:nvSpPr>
        <p:spPr>
          <a:xfrm>
            <a:off x="8532425" y="4618200"/>
            <a:ext cx="611400" cy="52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131" name="Google Shape;131;p17"/>
          <p:cNvSpPr txBox="1">
            <a:spLocks noGrp="1"/>
          </p:cNvSpPr>
          <p:nvPr>
            <p:ph type="ctrTitle"/>
          </p:nvPr>
        </p:nvSpPr>
        <p:spPr>
          <a:xfrm>
            <a:off x="305830" y="537090"/>
            <a:ext cx="5557200" cy="631200"/>
          </a:xfrm>
          <a:prstGeom prst="rect">
            <a:avLst/>
          </a:prstGeom>
        </p:spPr>
        <p:txBody>
          <a:bodyPr spcFirstLastPara="1" wrap="square" lIns="0" tIns="0" rIns="0" bIns="0" anchor="ctr" anchorCtr="0">
            <a:noAutofit/>
          </a:bodyPr>
          <a:lstStyle/>
          <a:p>
            <a:r>
              <a:rPr lang="en" sz="3200"/>
              <a:t>Stored Procedure</a:t>
            </a:r>
            <a:endParaRPr lang="en-US"/>
          </a:p>
        </p:txBody>
      </p:sp>
      <p:pic>
        <p:nvPicPr>
          <p:cNvPr id="2" name="Picture 2" descr="Graphical user interface, text, application, chat or text message&#10;&#10;Description automatically generated">
            <a:extLst>
              <a:ext uri="{FF2B5EF4-FFF2-40B4-BE49-F238E27FC236}">
                <a16:creationId xmlns:a16="http://schemas.microsoft.com/office/drawing/2014/main" id="{6F9EC715-D186-45FF-92EA-31ABAF8D073A}"/>
              </a:ext>
            </a:extLst>
          </p:cNvPr>
          <p:cNvPicPr>
            <a:picLocks noChangeAspect="1"/>
          </p:cNvPicPr>
          <p:nvPr/>
        </p:nvPicPr>
        <p:blipFill>
          <a:blip r:embed="rId4"/>
          <a:stretch>
            <a:fillRect/>
          </a:stretch>
        </p:blipFill>
        <p:spPr>
          <a:xfrm>
            <a:off x="302999" y="3673580"/>
            <a:ext cx="6518445" cy="679582"/>
          </a:xfrm>
          <a:prstGeom prst="rect">
            <a:avLst/>
          </a:prstGeom>
        </p:spPr>
      </p:pic>
      <p:pic>
        <p:nvPicPr>
          <p:cNvPr id="3" name="Picture 4" descr="Graphical user interface, text, application, email&#10;&#10;Description automatically generated">
            <a:extLst>
              <a:ext uri="{FF2B5EF4-FFF2-40B4-BE49-F238E27FC236}">
                <a16:creationId xmlns:a16="http://schemas.microsoft.com/office/drawing/2014/main" id="{ED0302FA-9334-4AA6-858A-81FDECD6AFE9}"/>
              </a:ext>
            </a:extLst>
          </p:cNvPr>
          <p:cNvPicPr>
            <a:picLocks noChangeAspect="1"/>
          </p:cNvPicPr>
          <p:nvPr/>
        </p:nvPicPr>
        <p:blipFill>
          <a:blip r:embed="rId5"/>
          <a:stretch>
            <a:fillRect/>
          </a:stretch>
        </p:blipFill>
        <p:spPr>
          <a:xfrm>
            <a:off x="304285" y="1387259"/>
            <a:ext cx="3866892" cy="1870851"/>
          </a:xfrm>
          <a:prstGeom prst="rect">
            <a:avLst/>
          </a:prstGeom>
        </p:spPr>
      </p:pic>
    </p:spTree>
    <p:extLst>
      <p:ext uri="{BB962C8B-B14F-4D97-AF65-F5344CB8AC3E}">
        <p14:creationId xmlns:p14="http://schemas.microsoft.com/office/powerpoint/2010/main" val="1496798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7"/>
          <p:cNvSpPr txBox="1">
            <a:spLocks noGrp="1"/>
          </p:cNvSpPr>
          <p:nvPr>
            <p:ph type="sldNum" idx="12"/>
          </p:nvPr>
        </p:nvSpPr>
        <p:spPr>
          <a:xfrm>
            <a:off x="8532425" y="4618200"/>
            <a:ext cx="611400" cy="52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131" name="Google Shape;131;p17"/>
          <p:cNvSpPr txBox="1">
            <a:spLocks noGrp="1"/>
          </p:cNvSpPr>
          <p:nvPr>
            <p:ph type="ctrTitle"/>
          </p:nvPr>
        </p:nvSpPr>
        <p:spPr>
          <a:xfrm>
            <a:off x="305830" y="537090"/>
            <a:ext cx="5557200" cy="631200"/>
          </a:xfrm>
          <a:prstGeom prst="rect">
            <a:avLst/>
          </a:prstGeom>
        </p:spPr>
        <p:txBody>
          <a:bodyPr spcFirstLastPara="1" wrap="square" lIns="0" tIns="0" rIns="0" bIns="0" anchor="ctr" anchorCtr="0">
            <a:noAutofit/>
          </a:bodyPr>
          <a:lstStyle/>
          <a:p>
            <a:r>
              <a:rPr lang="en" sz="3200"/>
              <a:t>Stored Procedure</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09174152-2F54-42FB-AC7B-56034F17398C}"/>
              </a:ext>
            </a:extLst>
          </p:cNvPr>
          <p:cNvPicPr>
            <a:picLocks noChangeAspect="1"/>
          </p:cNvPicPr>
          <p:nvPr/>
        </p:nvPicPr>
        <p:blipFill>
          <a:blip r:embed="rId4"/>
          <a:stretch>
            <a:fillRect/>
          </a:stretch>
        </p:blipFill>
        <p:spPr>
          <a:xfrm>
            <a:off x="306859" y="1275180"/>
            <a:ext cx="4576117" cy="2160652"/>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C6C6FF45-09CE-4AE2-A804-43B6A52F6E2B}"/>
              </a:ext>
            </a:extLst>
          </p:cNvPr>
          <p:cNvPicPr>
            <a:picLocks noChangeAspect="1"/>
          </p:cNvPicPr>
          <p:nvPr/>
        </p:nvPicPr>
        <p:blipFill>
          <a:blip r:embed="rId5"/>
          <a:stretch>
            <a:fillRect/>
          </a:stretch>
        </p:blipFill>
        <p:spPr>
          <a:xfrm>
            <a:off x="306860" y="3721204"/>
            <a:ext cx="7124699" cy="603641"/>
          </a:xfrm>
          <a:prstGeom prst="rect">
            <a:avLst/>
          </a:prstGeom>
        </p:spPr>
      </p:pic>
    </p:spTree>
    <p:extLst>
      <p:ext uri="{BB962C8B-B14F-4D97-AF65-F5344CB8AC3E}">
        <p14:creationId xmlns:p14="http://schemas.microsoft.com/office/powerpoint/2010/main" val="176206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7"/>
          <p:cNvSpPr txBox="1">
            <a:spLocks noGrp="1"/>
          </p:cNvSpPr>
          <p:nvPr>
            <p:ph type="sldNum" idx="12"/>
          </p:nvPr>
        </p:nvSpPr>
        <p:spPr>
          <a:xfrm>
            <a:off x="8532425" y="4618200"/>
            <a:ext cx="611400" cy="52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131" name="Google Shape;131;p17"/>
          <p:cNvSpPr txBox="1">
            <a:spLocks noGrp="1"/>
          </p:cNvSpPr>
          <p:nvPr>
            <p:ph type="ctrTitle"/>
          </p:nvPr>
        </p:nvSpPr>
        <p:spPr>
          <a:xfrm>
            <a:off x="305830" y="537090"/>
            <a:ext cx="5557200" cy="631200"/>
          </a:xfrm>
          <a:prstGeom prst="rect">
            <a:avLst/>
          </a:prstGeom>
        </p:spPr>
        <p:txBody>
          <a:bodyPr spcFirstLastPara="1" wrap="square" lIns="0" tIns="0" rIns="0" bIns="0" anchor="ctr" anchorCtr="0">
            <a:noAutofit/>
          </a:bodyPr>
          <a:lstStyle/>
          <a:p>
            <a:r>
              <a:rPr lang="en" sz="3200"/>
              <a:t>Views</a:t>
            </a:r>
            <a:endParaRPr lang="en-US"/>
          </a:p>
        </p:txBody>
      </p:sp>
      <p:pic>
        <p:nvPicPr>
          <p:cNvPr id="2" name="Picture 2" descr="Text&#10;&#10;Description automatically generated">
            <a:extLst>
              <a:ext uri="{FF2B5EF4-FFF2-40B4-BE49-F238E27FC236}">
                <a16:creationId xmlns:a16="http://schemas.microsoft.com/office/drawing/2014/main" id="{97C483CC-F39D-406F-8EF6-465C3789A32D}"/>
              </a:ext>
            </a:extLst>
          </p:cNvPr>
          <p:cNvPicPr>
            <a:picLocks noChangeAspect="1"/>
          </p:cNvPicPr>
          <p:nvPr/>
        </p:nvPicPr>
        <p:blipFill>
          <a:blip r:embed="rId4"/>
          <a:stretch>
            <a:fillRect/>
          </a:stretch>
        </p:blipFill>
        <p:spPr>
          <a:xfrm>
            <a:off x="306859" y="1247783"/>
            <a:ext cx="2916967" cy="1800981"/>
          </a:xfrm>
          <a:prstGeom prst="rect">
            <a:avLst/>
          </a:prstGeom>
        </p:spPr>
      </p:pic>
      <p:pic>
        <p:nvPicPr>
          <p:cNvPr id="3" name="Picture 4" descr="Table&#10;&#10;Description automatically generated">
            <a:extLst>
              <a:ext uri="{FF2B5EF4-FFF2-40B4-BE49-F238E27FC236}">
                <a16:creationId xmlns:a16="http://schemas.microsoft.com/office/drawing/2014/main" id="{80BE5475-08C2-42FF-9C26-5EE1339850C1}"/>
              </a:ext>
            </a:extLst>
          </p:cNvPr>
          <p:cNvPicPr>
            <a:picLocks noChangeAspect="1"/>
          </p:cNvPicPr>
          <p:nvPr/>
        </p:nvPicPr>
        <p:blipFill>
          <a:blip r:embed="rId5"/>
          <a:stretch>
            <a:fillRect/>
          </a:stretch>
        </p:blipFill>
        <p:spPr>
          <a:xfrm>
            <a:off x="306859" y="3306367"/>
            <a:ext cx="5369010" cy="1574906"/>
          </a:xfrm>
          <a:prstGeom prst="rect">
            <a:avLst/>
          </a:prstGeom>
        </p:spPr>
      </p:pic>
    </p:spTree>
    <p:extLst>
      <p:ext uri="{BB962C8B-B14F-4D97-AF65-F5344CB8AC3E}">
        <p14:creationId xmlns:p14="http://schemas.microsoft.com/office/powerpoint/2010/main" val="4211468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7"/>
          <p:cNvSpPr txBox="1">
            <a:spLocks noGrp="1"/>
          </p:cNvSpPr>
          <p:nvPr>
            <p:ph type="sldNum" idx="12"/>
          </p:nvPr>
        </p:nvSpPr>
        <p:spPr>
          <a:xfrm>
            <a:off x="8532425" y="4618200"/>
            <a:ext cx="611400" cy="52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131" name="Google Shape;131;p17"/>
          <p:cNvSpPr txBox="1">
            <a:spLocks noGrp="1"/>
          </p:cNvSpPr>
          <p:nvPr>
            <p:ph type="ctrTitle"/>
          </p:nvPr>
        </p:nvSpPr>
        <p:spPr>
          <a:xfrm>
            <a:off x="305830" y="537090"/>
            <a:ext cx="5557200" cy="631200"/>
          </a:xfrm>
          <a:prstGeom prst="rect">
            <a:avLst/>
          </a:prstGeom>
        </p:spPr>
        <p:txBody>
          <a:bodyPr spcFirstLastPara="1" wrap="square" lIns="0" tIns="0" rIns="0" bIns="0" anchor="ctr" anchorCtr="0">
            <a:noAutofit/>
          </a:bodyPr>
          <a:lstStyle/>
          <a:p>
            <a:r>
              <a:rPr lang="en" sz="3200"/>
              <a:t>Views</a:t>
            </a:r>
            <a:endParaRPr lang="en-US"/>
          </a:p>
        </p:txBody>
      </p:sp>
      <p:pic>
        <p:nvPicPr>
          <p:cNvPr id="2" name="Picture 2" descr="Graphical user interface, text&#10;&#10;Description automatically generated">
            <a:extLst>
              <a:ext uri="{FF2B5EF4-FFF2-40B4-BE49-F238E27FC236}">
                <a16:creationId xmlns:a16="http://schemas.microsoft.com/office/drawing/2014/main" id="{FED9D205-D579-4358-A484-26902F5A91ED}"/>
              </a:ext>
            </a:extLst>
          </p:cNvPr>
          <p:cNvPicPr>
            <a:picLocks noChangeAspect="1"/>
          </p:cNvPicPr>
          <p:nvPr/>
        </p:nvPicPr>
        <p:blipFill>
          <a:blip r:embed="rId4"/>
          <a:stretch>
            <a:fillRect/>
          </a:stretch>
        </p:blipFill>
        <p:spPr>
          <a:xfrm>
            <a:off x="348049" y="1317955"/>
            <a:ext cx="3090733" cy="1736579"/>
          </a:xfrm>
          <a:prstGeom prst="rect">
            <a:avLst/>
          </a:prstGeom>
        </p:spPr>
      </p:pic>
      <p:pic>
        <p:nvPicPr>
          <p:cNvPr id="3" name="Picture 4" descr="Table&#10;&#10;Description automatically generated">
            <a:extLst>
              <a:ext uri="{FF2B5EF4-FFF2-40B4-BE49-F238E27FC236}">
                <a16:creationId xmlns:a16="http://schemas.microsoft.com/office/drawing/2014/main" id="{B6E17E15-5464-4CC5-A2AE-326318E6A70C}"/>
              </a:ext>
            </a:extLst>
          </p:cNvPr>
          <p:cNvPicPr>
            <a:picLocks noChangeAspect="1"/>
          </p:cNvPicPr>
          <p:nvPr/>
        </p:nvPicPr>
        <p:blipFill>
          <a:blip r:embed="rId5"/>
          <a:stretch>
            <a:fillRect/>
          </a:stretch>
        </p:blipFill>
        <p:spPr>
          <a:xfrm>
            <a:off x="348049" y="3372807"/>
            <a:ext cx="5253166" cy="1113798"/>
          </a:xfrm>
          <a:prstGeom prst="rect">
            <a:avLst/>
          </a:prstGeom>
        </p:spPr>
      </p:pic>
    </p:spTree>
    <p:extLst>
      <p:ext uri="{BB962C8B-B14F-4D97-AF65-F5344CB8AC3E}">
        <p14:creationId xmlns:p14="http://schemas.microsoft.com/office/powerpoint/2010/main" val="2238060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7"/>
          <p:cNvSpPr txBox="1">
            <a:spLocks noGrp="1"/>
          </p:cNvSpPr>
          <p:nvPr>
            <p:ph type="sldNum" idx="12"/>
          </p:nvPr>
        </p:nvSpPr>
        <p:spPr>
          <a:xfrm>
            <a:off x="8532425" y="4618200"/>
            <a:ext cx="611400" cy="52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131" name="Google Shape;131;p17"/>
          <p:cNvSpPr txBox="1">
            <a:spLocks noGrp="1"/>
          </p:cNvSpPr>
          <p:nvPr>
            <p:ph type="ctrTitle"/>
          </p:nvPr>
        </p:nvSpPr>
        <p:spPr>
          <a:xfrm>
            <a:off x="305830" y="537090"/>
            <a:ext cx="5557200" cy="631200"/>
          </a:xfrm>
          <a:prstGeom prst="rect">
            <a:avLst/>
          </a:prstGeom>
        </p:spPr>
        <p:txBody>
          <a:bodyPr spcFirstLastPara="1" wrap="square" lIns="0" tIns="0" rIns="0" bIns="0" anchor="ctr" anchorCtr="0">
            <a:noAutofit/>
          </a:bodyPr>
          <a:lstStyle/>
          <a:p>
            <a:r>
              <a:rPr lang="en" sz="3200"/>
              <a:t>Trigger</a:t>
            </a:r>
            <a:endParaRPr lang="en-US"/>
          </a:p>
        </p:txBody>
      </p:sp>
      <p:pic>
        <p:nvPicPr>
          <p:cNvPr id="2" name="Picture 2" descr="Graphical user interface, text, application, email&#10;&#10;Description automatically generated">
            <a:extLst>
              <a:ext uri="{FF2B5EF4-FFF2-40B4-BE49-F238E27FC236}">
                <a16:creationId xmlns:a16="http://schemas.microsoft.com/office/drawing/2014/main" id="{6302592E-27B3-4252-B77C-87D5D1BD85F4}"/>
              </a:ext>
            </a:extLst>
          </p:cNvPr>
          <p:cNvPicPr>
            <a:picLocks noChangeAspect="1"/>
          </p:cNvPicPr>
          <p:nvPr/>
        </p:nvPicPr>
        <p:blipFill>
          <a:blip r:embed="rId4"/>
          <a:stretch>
            <a:fillRect/>
          </a:stretch>
        </p:blipFill>
        <p:spPr>
          <a:xfrm>
            <a:off x="306859" y="1221936"/>
            <a:ext cx="3736888" cy="3075477"/>
          </a:xfrm>
          <a:prstGeom prst="rect">
            <a:avLst/>
          </a:prstGeom>
        </p:spPr>
      </p:pic>
      <p:pic>
        <p:nvPicPr>
          <p:cNvPr id="3" name="Picture 4" descr="A picture containing text&#10;&#10;Description automatically generated">
            <a:extLst>
              <a:ext uri="{FF2B5EF4-FFF2-40B4-BE49-F238E27FC236}">
                <a16:creationId xmlns:a16="http://schemas.microsoft.com/office/drawing/2014/main" id="{AD46FFC7-B058-4386-8AF0-6015C8E5D60A}"/>
              </a:ext>
            </a:extLst>
          </p:cNvPr>
          <p:cNvPicPr>
            <a:picLocks noChangeAspect="1"/>
          </p:cNvPicPr>
          <p:nvPr/>
        </p:nvPicPr>
        <p:blipFill>
          <a:blip r:embed="rId5"/>
          <a:stretch>
            <a:fillRect/>
          </a:stretch>
        </p:blipFill>
        <p:spPr>
          <a:xfrm>
            <a:off x="4858265" y="1220958"/>
            <a:ext cx="2959443" cy="1666707"/>
          </a:xfrm>
          <a:prstGeom prst="rect">
            <a:avLst/>
          </a:prstGeom>
        </p:spPr>
      </p:pic>
      <p:pic>
        <p:nvPicPr>
          <p:cNvPr id="5" name="Picture 5" descr="Table&#10;&#10;Description automatically generated">
            <a:extLst>
              <a:ext uri="{FF2B5EF4-FFF2-40B4-BE49-F238E27FC236}">
                <a16:creationId xmlns:a16="http://schemas.microsoft.com/office/drawing/2014/main" id="{7649D311-3969-4C15-A753-CB9B9CA34D38}"/>
              </a:ext>
            </a:extLst>
          </p:cNvPr>
          <p:cNvPicPr>
            <a:picLocks noChangeAspect="1"/>
          </p:cNvPicPr>
          <p:nvPr/>
        </p:nvPicPr>
        <p:blipFill>
          <a:blip r:embed="rId6"/>
          <a:stretch>
            <a:fillRect/>
          </a:stretch>
        </p:blipFill>
        <p:spPr>
          <a:xfrm>
            <a:off x="4858265" y="3666672"/>
            <a:ext cx="4061254" cy="631614"/>
          </a:xfrm>
          <a:prstGeom prst="rect">
            <a:avLst/>
          </a:prstGeom>
        </p:spPr>
      </p:pic>
    </p:spTree>
    <p:extLst>
      <p:ext uri="{BB962C8B-B14F-4D97-AF65-F5344CB8AC3E}">
        <p14:creationId xmlns:p14="http://schemas.microsoft.com/office/powerpoint/2010/main" val="1232815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7"/>
          <p:cNvSpPr txBox="1">
            <a:spLocks noGrp="1"/>
          </p:cNvSpPr>
          <p:nvPr>
            <p:ph type="sldNum" idx="12"/>
          </p:nvPr>
        </p:nvSpPr>
        <p:spPr>
          <a:xfrm>
            <a:off x="8532425" y="4618200"/>
            <a:ext cx="611400" cy="52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131" name="Google Shape;131;p17"/>
          <p:cNvSpPr txBox="1">
            <a:spLocks noGrp="1"/>
          </p:cNvSpPr>
          <p:nvPr>
            <p:ph type="ctrTitle"/>
          </p:nvPr>
        </p:nvSpPr>
        <p:spPr>
          <a:xfrm>
            <a:off x="305830" y="537090"/>
            <a:ext cx="5557200" cy="631200"/>
          </a:xfrm>
          <a:prstGeom prst="rect">
            <a:avLst/>
          </a:prstGeom>
        </p:spPr>
        <p:txBody>
          <a:bodyPr spcFirstLastPara="1" wrap="square" lIns="0" tIns="0" rIns="0" bIns="0" anchor="ctr" anchorCtr="0">
            <a:noAutofit/>
          </a:bodyPr>
          <a:lstStyle/>
          <a:p>
            <a:r>
              <a:rPr lang="en" sz="3200"/>
              <a:t>Encryption</a:t>
            </a:r>
            <a:endParaRPr lang="en-US"/>
          </a:p>
        </p:txBody>
      </p:sp>
      <p:pic>
        <p:nvPicPr>
          <p:cNvPr id="2" name="Picture 2" descr="A picture containing text&#10;&#10;Description automatically generated">
            <a:extLst>
              <a:ext uri="{FF2B5EF4-FFF2-40B4-BE49-F238E27FC236}">
                <a16:creationId xmlns:a16="http://schemas.microsoft.com/office/drawing/2014/main" id="{CE645623-60F9-49D3-AE12-7A80474605C7}"/>
              </a:ext>
            </a:extLst>
          </p:cNvPr>
          <p:cNvPicPr>
            <a:picLocks noChangeAspect="1"/>
          </p:cNvPicPr>
          <p:nvPr/>
        </p:nvPicPr>
        <p:blipFill>
          <a:blip r:embed="rId4"/>
          <a:stretch>
            <a:fillRect/>
          </a:stretch>
        </p:blipFill>
        <p:spPr>
          <a:xfrm>
            <a:off x="306859" y="1216336"/>
            <a:ext cx="2897659" cy="3591245"/>
          </a:xfrm>
          <a:prstGeom prst="rect">
            <a:avLst/>
          </a:prstGeom>
        </p:spPr>
      </p:pic>
      <p:pic>
        <p:nvPicPr>
          <p:cNvPr id="3" name="Picture 4" descr="Table&#10;&#10;Description automatically generated">
            <a:extLst>
              <a:ext uri="{FF2B5EF4-FFF2-40B4-BE49-F238E27FC236}">
                <a16:creationId xmlns:a16="http://schemas.microsoft.com/office/drawing/2014/main" id="{D54A2889-9E97-43EF-85D5-BD4E1B628A83}"/>
              </a:ext>
            </a:extLst>
          </p:cNvPr>
          <p:cNvPicPr>
            <a:picLocks noChangeAspect="1"/>
          </p:cNvPicPr>
          <p:nvPr/>
        </p:nvPicPr>
        <p:blipFill>
          <a:blip r:embed="rId5"/>
          <a:stretch>
            <a:fillRect/>
          </a:stretch>
        </p:blipFill>
        <p:spPr>
          <a:xfrm>
            <a:off x="3581400" y="1216857"/>
            <a:ext cx="5137321" cy="990137"/>
          </a:xfrm>
          <a:prstGeom prst="rect">
            <a:avLst/>
          </a:prstGeom>
        </p:spPr>
      </p:pic>
    </p:spTree>
    <p:extLst>
      <p:ext uri="{BB962C8B-B14F-4D97-AF65-F5344CB8AC3E}">
        <p14:creationId xmlns:p14="http://schemas.microsoft.com/office/powerpoint/2010/main" val="1662491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7"/>
          <p:cNvSpPr txBox="1">
            <a:spLocks noGrp="1"/>
          </p:cNvSpPr>
          <p:nvPr>
            <p:ph type="sldNum" idx="12"/>
          </p:nvPr>
        </p:nvSpPr>
        <p:spPr>
          <a:xfrm>
            <a:off x="8532425" y="4618200"/>
            <a:ext cx="611400" cy="52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131" name="Google Shape;131;p17"/>
          <p:cNvSpPr txBox="1">
            <a:spLocks noGrp="1"/>
          </p:cNvSpPr>
          <p:nvPr>
            <p:ph type="ctrTitle"/>
          </p:nvPr>
        </p:nvSpPr>
        <p:spPr>
          <a:xfrm>
            <a:off x="305830" y="537090"/>
            <a:ext cx="5557200" cy="631200"/>
          </a:xfrm>
          <a:prstGeom prst="rect">
            <a:avLst/>
          </a:prstGeom>
        </p:spPr>
        <p:txBody>
          <a:bodyPr spcFirstLastPara="1" wrap="square" lIns="0" tIns="0" rIns="0" bIns="0" anchor="ctr" anchorCtr="0">
            <a:noAutofit/>
          </a:bodyPr>
          <a:lstStyle/>
          <a:p>
            <a:r>
              <a:rPr lang="en" sz="3200"/>
              <a:t>Decryption</a:t>
            </a:r>
          </a:p>
        </p:txBody>
      </p:sp>
      <p:pic>
        <p:nvPicPr>
          <p:cNvPr id="5" name="Picture 5" descr="Table&#10;&#10;Description automatically generated">
            <a:extLst>
              <a:ext uri="{FF2B5EF4-FFF2-40B4-BE49-F238E27FC236}">
                <a16:creationId xmlns:a16="http://schemas.microsoft.com/office/drawing/2014/main" id="{6B4B456E-73A9-4A9F-8A85-20D426AE09C2}"/>
              </a:ext>
            </a:extLst>
          </p:cNvPr>
          <p:cNvPicPr>
            <a:picLocks noChangeAspect="1"/>
          </p:cNvPicPr>
          <p:nvPr/>
        </p:nvPicPr>
        <p:blipFill>
          <a:blip r:embed="rId4"/>
          <a:stretch>
            <a:fillRect/>
          </a:stretch>
        </p:blipFill>
        <p:spPr>
          <a:xfrm>
            <a:off x="306226" y="3186215"/>
            <a:ext cx="7459362" cy="1432921"/>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16F4266B-4061-4038-90E4-19A1651E5D30}"/>
              </a:ext>
            </a:extLst>
          </p:cNvPr>
          <p:cNvPicPr>
            <a:picLocks noChangeAspect="1"/>
          </p:cNvPicPr>
          <p:nvPr/>
        </p:nvPicPr>
        <p:blipFill>
          <a:blip r:embed="rId5"/>
          <a:stretch>
            <a:fillRect/>
          </a:stretch>
        </p:blipFill>
        <p:spPr>
          <a:xfrm>
            <a:off x="348049" y="1314507"/>
            <a:ext cx="3299254" cy="1433269"/>
          </a:xfrm>
          <a:prstGeom prst="rect">
            <a:avLst/>
          </a:prstGeom>
        </p:spPr>
      </p:pic>
    </p:spTree>
    <p:extLst>
      <p:ext uri="{BB962C8B-B14F-4D97-AF65-F5344CB8AC3E}">
        <p14:creationId xmlns:p14="http://schemas.microsoft.com/office/powerpoint/2010/main" val="2332828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6"/>
        <p:cNvGrpSpPr/>
        <p:nvPr/>
      </p:nvGrpSpPr>
      <p:grpSpPr>
        <a:xfrm>
          <a:off x="0" y="0"/>
          <a:ext cx="0" cy="0"/>
          <a:chOff x="0" y="0"/>
          <a:chExt cx="0" cy="0"/>
        </a:xfrm>
      </p:grpSpPr>
      <p:sp>
        <p:nvSpPr>
          <p:cNvPr id="138" name="Google Shape;138;p1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139" name="Google Shape;139;p18"/>
          <p:cNvSpPr txBox="1">
            <a:spLocks noGrp="1"/>
          </p:cNvSpPr>
          <p:nvPr>
            <p:ph type="subTitle" idx="1"/>
          </p:nvPr>
        </p:nvSpPr>
        <p:spPr>
          <a:xfrm>
            <a:off x="203820" y="1595674"/>
            <a:ext cx="3679200" cy="1947946"/>
          </a:xfrm>
          <a:prstGeom prst="rect">
            <a:avLst/>
          </a:prstGeom>
        </p:spPr>
        <p:txBody>
          <a:bodyPr spcFirstLastPara="1" wrap="square" lIns="0" tIns="0" rIns="0" bIns="0" anchor="t" anchorCtr="0">
            <a:noAutofit/>
          </a:bodyPr>
          <a:lstStyle/>
          <a:p>
            <a:pPr marL="0" indent="0" algn="just">
              <a:lnSpc>
                <a:spcPct val="114999"/>
              </a:lnSpc>
              <a:spcAft>
                <a:spcPts val="800"/>
              </a:spcAft>
            </a:pPr>
            <a:r>
              <a:rPr lang="en"/>
              <a:t>This bar-chat explains </a:t>
            </a:r>
            <a:r>
              <a:rPr lang="en" i="1"/>
              <a:t>average reward points per customer</a:t>
            </a:r>
            <a:r>
              <a:rPr lang="en"/>
              <a:t> who had enrolled in health-reward membership.</a:t>
            </a:r>
            <a:endParaRPr lang="en-US"/>
          </a:p>
        </p:txBody>
      </p:sp>
      <p:sp>
        <p:nvSpPr>
          <p:cNvPr id="140" name="Google Shape;140;p18"/>
          <p:cNvSpPr txBox="1">
            <a:spLocks noGrp="1"/>
          </p:cNvSpPr>
          <p:nvPr>
            <p:ph type="title"/>
          </p:nvPr>
        </p:nvSpPr>
        <p:spPr>
          <a:xfrm>
            <a:off x="203820" y="508539"/>
            <a:ext cx="4605956" cy="728017"/>
          </a:xfrm>
          <a:prstGeom prst="rect">
            <a:avLst/>
          </a:prstGeom>
        </p:spPr>
        <p:txBody>
          <a:bodyPr spcFirstLastPara="1" wrap="square" lIns="0" tIns="0" rIns="0" bIns="0" anchor="b" anchorCtr="0">
            <a:noAutofit/>
          </a:bodyPr>
          <a:lstStyle/>
          <a:p>
            <a:r>
              <a:rPr lang="en" sz="3200"/>
              <a:t>Health Reward Points</a:t>
            </a:r>
          </a:p>
        </p:txBody>
      </p:sp>
      <p:pic>
        <p:nvPicPr>
          <p:cNvPr id="4" name="Picture 4">
            <a:extLst>
              <a:ext uri="{FF2B5EF4-FFF2-40B4-BE49-F238E27FC236}">
                <a16:creationId xmlns:a16="http://schemas.microsoft.com/office/drawing/2014/main" id="{7847172C-ABF5-4CB6-A9C1-D5578E902A59}"/>
              </a:ext>
            </a:extLst>
          </p:cNvPr>
          <p:cNvPicPr>
            <a:picLocks noChangeAspect="1"/>
          </p:cNvPicPr>
          <p:nvPr/>
        </p:nvPicPr>
        <p:blipFill>
          <a:blip r:embed="rId3"/>
          <a:stretch>
            <a:fillRect/>
          </a:stretch>
        </p:blipFill>
        <p:spPr>
          <a:xfrm>
            <a:off x="4972822" y="813915"/>
            <a:ext cx="2963304" cy="36662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6"/>
        <p:cNvGrpSpPr/>
        <p:nvPr/>
      </p:nvGrpSpPr>
      <p:grpSpPr>
        <a:xfrm>
          <a:off x="0" y="0"/>
          <a:ext cx="0" cy="0"/>
          <a:chOff x="0" y="0"/>
          <a:chExt cx="0" cy="0"/>
        </a:xfrm>
      </p:grpSpPr>
      <p:sp>
        <p:nvSpPr>
          <p:cNvPr id="138" name="Google Shape;138;p1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139" name="Google Shape;139;p18"/>
          <p:cNvSpPr txBox="1">
            <a:spLocks noGrp="1"/>
          </p:cNvSpPr>
          <p:nvPr>
            <p:ph type="subTitle" idx="1"/>
          </p:nvPr>
        </p:nvSpPr>
        <p:spPr>
          <a:xfrm>
            <a:off x="161343" y="1966376"/>
            <a:ext cx="3679200" cy="1357139"/>
          </a:xfrm>
          <a:prstGeom prst="rect">
            <a:avLst/>
          </a:prstGeom>
        </p:spPr>
        <p:txBody>
          <a:bodyPr spcFirstLastPara="1" wrap="square" lIns="0" tIns="0" rIns="0" bIns="0" anchor="t" anchorCtr="0">
            <a:noAutofit/>
          </a:bodyPr>
          <a:lstStyle/>
          <a:p>
            <a:pPr marL="0" indent="0" algn="just">
              <a:lnSpc>
                <a:spcPct val="114999"/>
              </a:lnSpc>
              <a:spcAft>
                <a:spcPts val="800"/>
              </a:spcAft>
            </a:pPr>
            <a:r>
              <a:rPr lang="en"/>
              <a:t>This Map tells the customers city level view. By which a team gets to know from which region does the organization has more customers.</a:t>
            </a:r>
            <a:endParaRPr lang="en-US"/>
          </a:p>
        </p:txBody>
      </p:sp>
      <p:sp>
        <p:nvSpPr>
          <p:cNvPr id="140" name="Google Shape;140;p18"/>
          <p:cNvSpPr txBox="1">
            <a:spLocks noGrp="1"/>
          </p:cNvSpPr>
          <p:nvPr>
            <p:ph type="title"/>
          </p:nvPr>
        </p:nvSpPr>
        <p:spPr>
          <a:xfrm>
            <a:off x="159790" y="213043"/>
            <a:ext cx="3147010" cy="1411500"/>
          </a:xfrm>
          <a:prstGeom prst="rect">
            <a:avLst/>
          </a:prstGeom>
        </p:spPr>
        <p:txBody>
          <a:bodyPr spcFirstLastPara="1" wrap="square" lIns="0" tIns="0" rIns="0" bIns="0" anchor="b" anchorCtr="0">
            <a:noAutofit/>
          </a:bodyPr>
          <a:lstStyle/>
          <a:p>
            <a:r>
              <a:rPr lang="en" sz="3200"/>
              <a:t>Regional level Customer view</a:t>
            </a:r>
          </a:p>
        </p:txBody>
      </p:sp>
      <p:pic>
        <p:nvPicPr>
          <p:cNvPr id="3" name="Picture 3" descr="Map&#10;&#10;Description automatically generated">
            <a:extLst>
              <a:ext uri="{FF2B5EF4-FFF2-40B4-BE49-F238E27FC236}">
                <a16:creationId xmlns:a16="http://schemas.microsoft.com/office/drawing/2014/main" id="{CE70A95C-A93B-4381-A8BB-B36A31C84F5E}"/>
              </a:ext>
            </a:extLst>
          </p:cNvPr>
          <p:cNvPicPr>
            <a:picLocks noChangeAspect="1"/>
          </p:cNvPicPr>
          <p:nvPr/>
        </p:nvPicPr>
        <p:blipFill>
          <a:blip r:embed="rId3"/>
          <a:stretch>
            <a:fillRect/>
          </a:stretch>
        </p:blipFill>
        <p:spPr>
          <a:xfrm>
            <a:off x="4212108" y="822583"/>
            <a:ext cx="4711721" cy="3494476"/>
          </a:xfrm>
          <a:prstGeom prst="rect">
            <a:avLst/>
          </a:prstGeom>
        </p:spPr>
      </p:pic>
    </p:spTree>
    <p:extLst>
      <p:ext uri="{BB962C8B-B14F-4D97-AF65-F5344CB8AC3E}">
        <p14:creationId xmlns:p14="http://schemas.microsoft.com/office/powerpoint/2010/main" val="1645501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6"/>
        <p:cNvGrpSpPr/>
        <p:nvPr/>
      </p:nvGrpSpPr>
      <p:grpSpPr>
        <a:xfrm>
          <a:off x="0" y="0"/>
          <a:ext cx="0" cy="0"/>
          <a:chOff x="0" y="0"/>
          <a:chExt cx="0" cy="0"/>
        </a:xfrm>
      </p:grpSpPr>
      <p:sp>
        <p:nvSpPr>
          <p:cNvPr id="138" name="Google Shape;138;p1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140" name="Google Shape;140;p18"/>
          <p:cNvSpPr txBox="1">
            <a:spLocks noGrp="1"/>
          </p:cNvSpPr>
          <p:nvPr>
            <p:ph type="title"/>
          </p:nvPr>
        </p:nvSpPr>
        <p:spPr>
          <a:xfrm>
            <a:off x="196097" y="431308"/>
            <a:ext cx="3679200" cy="646926"/>
          </a:xfrm>
          <a:prstGeom prst="rect">
            <a:avLst/>
          </a:prstGeom>
        </p:spPr>
        <p:txBody>
          <a:bodyPr spcFirstLastPara="1" wrap="square" lIns="0" tIns="0" rIns="0" bIns="0" anchor="b" anchorCtr="0">
            <a:noAutofit/>
          </a:bodyPr>
          <a:lstStyle/>
          <a:p>
            <a:r>
              <a:rPr lang="en" sz="3200"/>
              <a:t>Ratings Per Product</a:t>
            </a:r>
          </a:p>
        </p:txBody>
      </p:sp>
      <p:pic>
        <p:nvPicPr>
          <p:cNvPr id="2" name="Picture 2" descr="Text, letter&#10;&#10;Description automatically generated">
            <a:extLst>
              <a:ext uri="{FF2B5EF4-FFF2-40B4-BE49-F238E27FC236}">
                <a16:creationId xmlns:a16="http://schemas.microsoft.com/office/drawing/2014/main" id="{B2C368E0-70EF-46EE-BDB9-AC6DF5E3EBC7}"/>
              </a:ext>
            </a:extLst>
          </p:cNvPr>
          <p:cNvPicPr>
            <a:picLocks noChangeAspect="1"/>
          </p:cNvPicPr>
          <p:nvPr/>
        </p:nvPicPr>
        <p:blipFill>
          <a:blip r:embed="rId3"/>
          <a:stretch>
            <a:fillRect/>
          </a:stretch>
        </p:blipFill>
        <p:spPr>
          <a:xfrm>
            <a:off x="3640610" y="1621718"/>
            <a:ext cx="4623744" cy="2282349"/>
          </a:xfrm>
          <a:prstGeom prst="rect">
            <a:avLst/>
          </a:prstGeom>
        </p:spPr>
      </p:pic>
      <p:sp>
        <p:nvSpPr>
          <p:cNvPr id="3" name="TextBox 2">
            <a:extLst>
              <a:ext uri="{FF2B5EF4-FFF2-40B4-BE49-F238E27FC236}">
                <a16:creationId xmlns:a16="http://schemas.microsoft.com/office/drawing/2014/main" id="{FD0B75B5-0BB9-4688-9A6A-032D291709AD}"/>
              </a:ext>
            </a:extLst>
          </p:cNvPr>
          <p:cNvSpPr txBox="1"/>
          <p:nvPr/>
        </p:nvSpPr>
        <p:spPr>
          <a:xfrm>
            <a:off x="196164" y="1621052"/>
            <a:ext cx="299805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Barlow Medium"/>
              </a:rPr>
              <a:t>This Pie-Chart tells number of ratings for each product, By this teams get an idea on the products to be excluded while taking average ratings into consideration.</a:t>
            </a:r>
            <a:endParaRPr lang="en-US"/>
          </a:p>
        </p:txBody>
      </p:sp>
    </p:spTree>
    <p:extLst>
      <p:ext uri="{BB962C8B-B14F-4D97-AF65-F5344CB8AC3E}">
        <p14:creationId xmlns:p14="http://schemas.microsoft.com/office/powerpoint/2010/main" val="218287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62"/>
        <p:cNvGrpSpPr/>
        <p:nvPr/>
      </p:nvGrpSpPr>
      <p:grpSpPr>
        <a:xfrm>
          <a:off x="0" y="0"/>
          <a:ext cx="0" cy="0"/>
          <a:chOff x="0" y="0"/>
          <a:chExt cx="0" cy="0"/>
        </a:xfrm>
      </p:grpSpPr>
      <p:cxnSp>
        <p:nvCxnSpPr>
          <p:cNvPr id="463" name="Google Shape;463;p28"/>
          <p:cNvCxnSpPr/>
          <p:nvPr/>
        </p:nvCxnSpPr>
        <p:spPr>
          <a:xfrm>
            <a:off x="784094" y="2577761"/>
            <a:ext cx="1810200" cy="0"/>
          </a:xfrm>
          <a:prstGeom prst="straightConnector1">
            <a:avLst/>
          </a:prstGeom>
          <a:noFill/>
          <a:ln w="9525" cap="rnd" cmpd="sng">
            <a:solidFill>
              <a:schemeClr val="dk1">
                <a:alpha val="38820"/>
              </a:schemeClr>
            </a:solidFill>
            <a:prstDash val="solid"/>
            <a:round/>
            <a:headEnd type="none" w="sm" len="sm"/>
            <a:tailEnd type="none" w="sm" len="sm"/>
          </a:ln>
        </p:spPr>
      </p:cxnSp>
      <p:grpSp>
        <p:nvGrpSpPr>
          <p:cNvPr id="464" name="Google Shape;464;p28"/>
          <p:cNvGrpSpPr/>
          <p:nvPr/>
        </p:nvGrpSpPr>
        <p:grpSpPr>
          <a:xfrm>
            <a:off x="465969" y="2975372"/>
            <a:ext cx="1686709" cy="1143140"/>
            <a:chOff x="-129016" y="-66675"/>
            <a:chExt cx="4497889" cy="3048374"/>
          </a:xfrm>
        </p:grpSpPr>
        <p:sp>
          <p:nvSpPr>
            <p:cNvPr id="465" name="Google Shape;465;p28"/>
            <p:cNvSpPr txBox="1"/>
            <p:nvPr/>
          </p:nvSpPr>
          <p:spPr>
            <a:xfrm>
              <a:off x="-117627" y="-66675"/>
              <a:ext cx="4486500" cy="804323"/>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b="1">
                  <a:solidFill>
                    <a:schemeClr val="dk1"/>
                  </a:solidFill>
                  <a:latin typeface="Barlow Medium"/>
                  <a:ea typeface="Barlow"/>
                  <a:cs typeface="Barlow Medium"/>
                  <a:sym typeface="Barlow Medium"/>
                </a:rPr>
                <a:t>Objective</a:t>
              </a:r>
              <a:endParaRPr lang="en-US" b="1">
                <a:solidFill>
                  <a:schemeClr val="dk1"/>
                </a:solidFill>
                <a:latin typeface="Barlow"/>
                <a:ea typeface="Barlow"/>
                <a:cs typeface="Barlow"/>
              </a:endParaRPr>
            </a:p>
          </p:txBody>
        </p:sp>
        <p:sp>
          <p:nvSpPr>
            <p:cNvPr id="466" name="Google Shape;466;p28"/>
            <p:cNvSpPr txBox="1"/>
            <p:nvPr/>
          </p:nvSpPr>
          <p:spPr>
            <a:xfrm>
              <a:off x="-129016" y="1430504"/>
              <a:ext cx="4486500" cy="1551195"/>
            </a:xfrm>
            <a:prstGeom prst="rect">
              <a:avLst/>
            </a:prstGeom>
            <a:noFill/>
            <a:ln>
              <a:noFill/>
            </a:ln>
          </p:spPr>
          <p:txBody>
            <a:bodyPr spcFirstLastPara="1" wrap="square" lIns="0" tIns="0" rIns="0" bIns="0" anchor="t" anchorCtr="0">
              <a:spAutoFit/>
            </a:bodyPr>
            <a:lstStyle/>
            <a:p>
              <a:pPr>
                <a:lnSpc>
                  <a:spcPct val="140000"/>
                </a:lnSpc>
              </a:pPr>
              <a:r>
                <a:rPr lang="en-US" sz="900">
                  <a:solidFill>
                    <a:schemeClr val="dk1"/>
                  </a:solidFill>
                  <a:latin typeface="Barlow"/>
                  <a:ea typeface="Barlow"/>
                  <a:cs typeface="Barlow"/>
                </a:rPr>
                <a:t>The objective of creating this database and how this DB is helpful to orgs is explained here</a:t>
              </a:r>
            </a:p>
          </p:txBody>
        </p:sp>
      </p:grpSp>
      <p:grpSp>
        <p:nvGrpSpPr>
          <p:cNvPr id="467" name="Google Shape;467;p28"/>
          <p:cNvGrpSpPr/>
          <p:nvPr/>
        </p:nvGrpSpPr>
        <p:grpSpPr>
          <a:xfrm>
            <a:off x="2535567" y="2975372"/>
            <a:ext cx="1682438" cy="1143141"/>
            <a:chOff x="-564445" y="-66675"/>
            <a:chExt cx="4486500" cy="3048376"/>
          </a:xfrm>
        </p:grpSpPr>
        <p:sp>
          <p:nvSpPr>
            <p:cNvPr id="468" name="Google Shape;468;p28"/>
            <p:cNvSpPr txBox="1"/>
            <p:nvPr/>
          </p:nvSpPr>
          <p:spPr>
            <a:xfrm>
              <a:off x="-564445" y="-66675"/>
              <a:ext cx="4486500" cy="1608646"/>
            </a:xfrm>
            <a:prstGeom prst="rect">
              <a:avLst/>
            </a:prstGeom>
            <a:noFill/>
            <a:ln>
              <a:noFill/>
            </a:ln>
          </p:spPr>
          <p:txBody>
            <a:bodyPr spcFirstLastPara="1" wrap="square" lIns="0" tIns="0" rIns="0" bIns="0" anchor="t" anchorCtr="0">
              <a:spAutoFit/>
            </a:bodyPr>
            <a:lstStyle/>
            <a:p>
              <a:pPr>
                <a:lnSpc>
                  <a:spcPct val="140012"/>
                </a:lnSpc>
              </a:pPr>
              <a:r>
                <a:rPr lang="en-US" b="1">
                  <a:solidFill>
                    <a:schemeClr val="dk1"/>
                  </a:solidFill>
                  <a:latin typeface="Barlow Medium"/>
                  <a:sym typeface="Barlow Medium"/>
                </a:rPr>
                <a:t>Design Document &amp; ER Diagram</a:t>
              </a:r>
              <a:endParaRPr lang="en-US" b="1">
                <a:solidFill>
                  <a:schemeClr val="dk1"/>
                </a:solidFill>
              </a:endParaRPr>
            </a:p>
          </p:txBody>
        </p:sp>
        <p:sp>
          <p:nvSpPr>
            <p:cNvPr id="469" name="Google Shape;469;p28"/>
            <p:cNvSpPr txBox="1"/>
            <p:nvPr/>
          </p:nvSpPr>
          <p:spPr>
            <a:xfrm>
              <a:off x="-564445" y="1430505"/>
              <a:ext cx="4486500" cy="1551196"/>
            </a:xfrm>
            <a:prstGeom prst="rect">
              <a:avLst/>
            </a:prstGeom>
            <a:noFill/>
            <a:ln>
              <a:noFill/>
            </a:ln>
          </p:spPr>
          <p:txBody>
            <a:bodyPr spcFirstLastPara="1" wrap="square" lIns="0" tIns="0" rIns="0" bIns="0" anchor="t" anchorCtr="0">
              <a:spAutoFit/>
            </a:bodyPr>
            <a:lstStyle/>
            <a:p>
              <a:pPr>
                <a:lnSpc>
                  <a:spcPct val="140000"/>
                </a:lnSpc>
              </a:pPr>
              <a:r>
                <a:rPr lang="en" sz="900">
                  <a:solidFill>
                    <a:schemeClr val="dk1"/>
                  </a:solidFill>
                  <a:latin typeface="Barlow"/>
                  <a:ea typeface="Barlow"/>
                  <a:cs typeface="Barlow"/>
                </a:rPr>
                <a:t>The end-end design of the database along with ER diagram are explained here</a:t>
              </a:r>
            </a:p>
          </p:txBody>
        </p:sp>
      </p:grpSp>
      <p:grpSp>
        <p:nvGrpSpPr>
          <p:cNvPr id="470" name="Google Shape;470;p28"/>
          <p:cNvGrpSpPr/>
          <p:nvPr/>
        </p:nvGrpSpPr>
        <p:grpSpPr>
          <a:xfrm>
            <a:off x="6947188" y="2975372"/>
            <a:ext cx="1682438" cy="1013116"/>
            <a:chOff x="0" y="-66675"/>
            <a:chExt cx="4486500" cy="2701643"/>
          </a:xfrm>
        </p:grpSpPr>
        <p:sp>
          <p:nvSpPr>
            <p:cNvPr id="471" name="Google Shape;471;p28"/>
            <p:cNvSpPr txBox="1"/>
            <p:nvPr/>
          </p:nvSpPr>
          <p:spPr>
            <a:xfrm>
              <a:off x="0" y="-66675"/>
              <a:ext cx="4486500" cy="804323"/>
            </a:xfrm>
            <a:prstGeom prst="rect">
              <a:avLst/>
            </a:prstGeom>
            <a:noFill/>
            <a:ln>
              <a:noFill/>
            </a:ln>
          </p:spPr>
          <p:txBody>
            <a:bodyPr spcFirstLastPara="1" wrap="square" lIns="0" tIns="0" rIns="0" bIns="0" anchor="t" anchorCtr="0">
              <a:spAutoFit/>
            </a:bodyPr>
            <a:lstStyle/>
            <a:p>
              <a:pPr>
                <a:lnSpc>
                  <a:spcPct val="140012"/>
                </a:lnSpc>
              </a:pPr>
              <a:r>
                <a:rPr lang="en" b="1">
                  <a:solidFill>
                    <a:schemeClr val="dk1"/>
                  </a:solidFill>
                  <a:latin typeface="Barlow Medium"/>
                </a:rPr>
                <a:t>Dashboard </a:t>
              </a:r>
            </a:p>
          </p:txBody>
        </p:sp>
        <p:sp>
          <p:nvSpPr>
            <p:cNvPr id="472" name="Google Shape;472;p28"/>
            <p:cNvSpPr txBox="1"/>
            <p:nvPr/>
          </p:nvSpPr>
          <p:spPr>
            <a:xfrm>
              <a:off x="0" y="1083773"/>
              <a:ext cx="4486500" cy="1551195"/>
            </a:xfrm>
            <a:prstGeom prst="rect">
              <a:avLst/>
            </a:prstGeom>
            <a:noFill/>
            <a:ln>
              <a:noFill/>
            </a:ln>
          </p:spPr>
          <p:txBody>
            <a:bodyPr spcFirstLastPara="1" wrap="square" lIns="0" tIns="0" rIns="0" bIns="0" anchor="t" anchorCtr="0">
              <a:spAutoFit/>
            </a:bodyPr>
            <a:lstStyle/>
            <a:p>
              <a:pPr>
                <a:lnSpc>
                  <a:spcPct val="140000"/>
                </a:lnSpc>
              </a:pPr>
              <a:r>
                <a:rPr lang="en" sz="900">
                  <a:solidFill>
                    <a:schemeClr val="dk1"/>
                  </a:solidFill>
                  <a:latin typeface="Barlow"/>
                  <a:ea typeface="Barlow"/>
                  <a:cs typeface="Barlow"/>
                  <a:sym typeface="Barlow"/>
                </a:rPr>
                <a:t>The visual representation of data from DB is presented here using tableau</a:t>
              </a:r>
              <a:endParaRPr lang="en" sz="900">
                <a:solidFill>
                  <a:schemeClr val="dk1"/>
                </a:solidFill>
                <a:latin typeface="Barlow"/>
                <a:ea typeface="Barlow"/>
                <a:cs typeface="Barlow"/>
              </a:endParaRPr>
            </a:p>
          </p:txBody>
        </p:sp>
      </p:grpSp>
      <p:grpSp>
        <p:nvGrpSpPr>
          <p:cNvPr id="473" name="Google Shape;473;p28"/>
          <p:cNvGrpSpPr/>
          <p:nvPr/>
        </p:nvGrpSpPr>
        <p:grpSpPr>
          <a:xfrm>
            <a:off x="4700241" y="2980576"/>
            <a:ext cx="2033199" cy="1182449"/>
            <a:chOff x="-935363" y="-147310"/>
            <a:chExt cx="5421863" cy="3153198"/>
          </a:xfrm>
        </p:grpSpPr>
        <p:sp>
          <p:nvSpPr>
            <p:cNvPr id="474" name="Google Shape;474;p28"/>
            <p:cNvSpPr txBox="1"/>
            <p:nvPr/>
          </p:nvSpPr>
          <p:spPr>
            <a:xfrm>
              <a:off x="-935363" y="-147310"/>
              <a:ext cx="5421863" cy="1608646"/>
            </a:xfrm>
            <a:prstGeom prst="rect">
              <a:avLst/>
            </a:prstGeom>
            <a:noFill/>
            <a:ln>
              <a:noFill/>
            </a:ln>
          </p:spPr>
          <p:txBody>
            <a:bodyPr spcFirstLastPara="1" wrap="square" lIns="0" tIns="0" rIns="0" bIns="0" anchor="t" anchorCtr="0">
              <a:spAutoFit/>
            </a:bodyPr>
            <a:lstStyle/>
            <a:p>
              <a:pPr>
                <a:lnSpc>
                  <a:spcPct val="140012"/>
                </a:lnSpc>
              </a:pPr>
              <a:r>
                <a:rPr lang="en" b="1">
                  <a:solidFill>
                    <a:schemeClr val="dk1"/>
                  </a:solidFill>
                  <a:latin typeface="Barlow Medium"/>
                  <a:sym typeface="Barlow Medium"/>
                </a:rPr>
                <a:t>DDL Statements &amp;</a:t>
              </a:r>
              <a:endParaRPr lang="en-US" b="1" err="1">
                <a:solidFill>
                  <a:schemeClr val="dk1"/>
                </a:solidFill>
                <a:sym typeface="Barlow Medium"/>
              </a:endParaRPr>
            </a:p>
            <a:p>
              <a:pPr>
                <a:lnSpc>
                  <a:spcPct val="140012"/>
                </a:lnSpc>
              </a:pPr>
              <a:r>
                <a:rPr lang="en" b="1">
                  <a:solidFill>
                    <a:schemeClr val="dk1"/>
                  </a:solidFill>
                  <a:latin typeface="Barlow Medium"/>
                  <a:sym typeface="Barlow Medium"/>
                </a:rPr>
                <a:t>Data Population</a:t>
              </a:r>
              <a:endParaRPr lang="en-US" b="1">
                <a:solidFill>
                  <a:schemeClr val="dk1"/>
                </a:solidFill>
              </a:endParaRPr>
            </a:p>
          </p:txBody>
        </p:sp>
        <p:sp>
          <p:nvSpPr>
            <p:cNvPr id="475" name="Google Shape;475;p28"/>
            <p:cNvSpPr txBox="1"/>
            <p:nvPr/>
          </p:nvSpPr>
          <p:spPr>
            <a:xfrm>
              <a:off x="-935363" y="1454693"/>
              <a:ext cx="4486501" cy="1551195"/>
            </a:xfrm>
            <a:prstGeom prst="rect">
              <a:avLst/>
            </a:prstGeom>
            <a:noFill/>
            <a:ln>
              <a:noFill/>
            </a:ln>
          </p:spPr>
          <p:txBody>
            <a:bodyPr spcFirstLastPara="1" wrap="square" lIns="0" tIns="0" rIns="0" bIns="0" anchor="t" anchorCtr="0">
              <a:spAutoFit/>
            </a:bodyPr>
            <a:lstStyle/>
            <a:p>
              <a:pPr>
                <a:lnSpc>
                  <a:spcPct val="140000"/>
                </a:lnSpc>
              </a:pPr>
              <a:r>
                <a:rPr lang="en" sz="900">
                  <a:solidFill>
                    <a:schemeClr val="dk1"/>
                  </a:solidFill>
                  <a:latin typeface="Barlow"/>
                  <a:ea typeface="Barlow"/>
                  <a:cs typeface="Barlow"/>
                  <a:sym typeface="Barlow"/>
                </a:rPr>
                <a:t>All the DDL statements and insertion statements used in DB are presented here </a:t>
              </a:r>
              <a:endParaRPr lang="en" sz="900">
                <a:solidFill>
                  <a:schemeClr val="dk1"/>
                </a:solidFill>
                <a:latin typeface="Barlow"/>
                <a:ea typeface="Barlow"/>
                <a:cs typeface="Barlow"/>
              </a:endParaRPr>
            </a:p>
          </p:txBody>
        </p:sp>
      </p:grpSp>
      <p:sp>
        <p:nvSpPr>
          <p:cNvPr id="476" name="Google Shape;476;p28"/>
          <p:cNvSpPr/>
          <p:nvPr/>
        </p:nvSpPr>
        <p:spPr>
          <a:xfrm>
            <a:off x="514350" y="2477521"/>
            <a:ext cx="204978" cy="204978"/>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477" name="Google Shape;477;p28"/>
          <p:cNvCxnSpPr/>
          <p:nvPr/>
        </p:nvCxnSpPr>
        <p:spPr>
          <a:xfrm>
            <a:off x="2928373" y="2577761"/>
            <a:ext cx="1810200" cy="0"/>
          </a:xfrm>
          <a:prstGeom prst="straightConnector1">
            <a:avLst/>
          </a:prstGeom>
          <a:noFill/>
          <a:ln w="9525" cap="rnd" cmpd="sng">
            <a:solidFill>
              <a:schemeClr val="dk1">
                <a:alpha val="38820"/>
              </a:schemeClr>
            </a:solidFill>
            <a:prstDash val="solid"/>
            <a:round/>
            <a:headEnd type="none" w="sm" len="sm"/>
            <a:tailEnd type="none" w="sm" len="sm"/>
          </a:ln>
        </p:spPr>
      </p:cxnSp>
      <p:cxnSp>
        <p:nvCxnSpPr>
          <p:cNvPr id="478" name="Google Shape;478;p28"/>
          <p:cNvCxnSpPr/>
          <p:nvPr/>
        </p:nvCxnSpPr>
        <p:spPr>
          <a:xfrm>
            <a:off x="5072653" y="2577761"/>
            <a:ext cx="1810200" cy="0"/>
          </a:xfrm>
          <a:prstGeom prst="straightConnector1">
            <a:avLst/>
          </a:prstGeom>
          <a:noFill/>
          <a:ln w="9525" cap="rnd" cmpd="sng">
            <a:solidFill>
              <a:schemeClr val="dk1">
                <a:alpha val="38820"/>
              </a:schemeClr>
            </a:solidFill>
            <a:prstDash val="solid"/>
            <a:round/>
            <a:headEnd type="none" w="sm" len="sm"/>
            <a:tailEnd type="none" w="sm" len="sm"/>
          </a:ln>
        </p:spPr>
      </p:cxnSp>
      <p:sp>
        <p:nvSpPr>
          <p:cNvPr id="479" name="Google Shape;479;p28"/>
          <p:cNvSpPr/>
          <p:nvPr/>
        </p:nvSpPr>
        <p:spPr>
          <a:xfrm>
            <a:off x="2658629" y="2477521"/>
            <a:ext cx="204978" cy="204978"/>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80" name="Google Shape;480;p28"/>
          <p:cNvSpPr/>
          <p:nvPr/>
        </p:nvSpPr>
        <p:spPr>
          <a:xfrm>
            <a:off x="4802909" y="2477521"/>
            <a:ext cx="204978" cy="204978"/>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81" name="Google Shape;481;p28"/>
          <p:cNvSpPr/>
          <p:nvPr/>
        </p:nvSpPr>
        <p:spPr>
          <a:xfrm>
            <a:off x="6947188" y="2479903"/>
            <a:ext cx="204978" cy="204978"/>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82" name="Google Shape;482;p28"/>
          <p:cNvSpPr txBox="1">
            <a:spLocks noGrp="1"/>
          </p:cNvSpPr>
          <p:nvPr>
            <p:ph type="title"/>
          </p:nvPr>
        </p:nvSpPr>
        <p:spPr>
          <a:xfrm>
            <a:off x="516600" y="514350"/>
            <a:ext cx="6480000" cy="717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Overview</a:t>
            </a:r>
            <a:endParaRPr/>
          </a:p>
        </p:txBody>
      </p:sp>
      <p:sp>
        <p:nvSpPr>
          <p:cNvPr id="483" name="Google Shape;483;p2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6"/>
        <p:cNvGrpSpPr/>
        <p:nvPr/>
      </p:nvGrpSpPr>
      <p:grpSpPr>
        <a:xfrm>
          <a:off x="0" y="0"/>
          <a:ext cx="0" cy="0"/>
          <a:chOff x="0" y="0"/>
          <a:chExt cx="0" cy="0"/>
        </a:xfrm>
      </p:grpSpPr>
      <p:sp>
        <p:nvSpPr>
          <p:cNvPr id="138" name="Google Shape;138;p1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139" name="Google Shape;139;p18"/>
          <p:cNvSpPr txBox="1">
            <a:spLocks noGrp="1"/>
          </p:cNvSpPr>
          <p:nvPr>
            <p:ph type="subTitle" idx="1"/>
          </p:nvPr>
        </p:nvSpPr>
        <p:spPr>
          <a:xfrm>
            <a:off x="180651" y="1572505"/>
            <a:ext cx="3679200" cy="1418922"/>
          </a:xfrm>
          <a:prstGeom prst="rect">
            <a:avLst/>
          </a:prstGeom>
        </p:spPr>
        <p:txBody>
          <a:bodyPr spcFirstLastPara="1" wrap="square" lIns="0" tIns="0" rIns="0" bIns="0" anchor="t" anchorCtr="0">
            <a:noAutofit/>
          </a:bodyPr>
          <a:lstStyle/>
          <a:p>
            <a:pPr marL="0" indent="0" algn="just">
              <a:lnSpc>
                <a:spcPct val="114999"/>
              </a:lnSpc>
              <a:spcAft>
                <a:spcPts val="800"/>
              </a:spcAft>
            </a:pPr>
            <a:r>
              <a:rPr lang="en"/>
              <a:t>This chart gives a deeper – level view of the products that have less rating, Ops team can further deep-dive to specific products to know customer issues.</a:t>
            </a:r>
            <a:endParaRPr lang="en-US"/>
          </a:p>
        </p:txBody>
      </p:sp>
      <p:sp>
        <p:nvSpPr>
          <p:cNvPr id="140" name="Google Shape;140;p18"/>
          <p:cNvSpPr txBox="1">
            <a:spLocks noGrp="1"/>
          </p:cNvSpPr>
          <p:nvPr>
            <p:ph type="title"/>
          </p:nvPr>
        </p:nvSpPr>
        <p:spPr>
          <a:xfrm>
            <a:off x="180650" y="643689"/>
            <a:ext cx="3679200" cy="461576"/>
          </a:xfrm>
          <a:prstGeom prst="rect">
            <a:avLst/>
          </a:prstGeom>
        </p:spPr>
        <p:txBody>
          <a:bodyPr spcFirstLastPara="1" wrap="square" lIns="0" tIns="0" rIns="0" bIns="0" anchor="b" anchorCtr="0">
            <a:noAutofit/>
          </a:bodyPr>
          <a:lstStyle/>
          <a:p>
            <a:r>
              <a:rPr lang="en" sz="3200"/>
              <a:t>Average Rating</a:t>
            </a:r>
          </a:p>
        </p:txBody>
      </p:sp>
      <p:pic>
        <p:nvPicPr>
          <p:cNvPr id="3" name="Picture 4" descr="Chart, bar chart&#10;&#10;Description automatically generated">
            <a:extLst>
              <a:ext uri="{FF2B5EF4-FFF2-40B4-BE49-F238E27FC236}">
                <a16:creationId xmlns:a16="http://schemas.microsoft.com/office/drawing/2014/main" id="{E0ACB250-8C50-4C3C-83E0-5656A9127072}"/>
              </a:ext>
            </a:extLst>
          </p:cNvPr>
          <p:cNvPicPr>
            <a:picLocks noChangeAspect="1"/>
          </p:cNvPicPr>
          <p:nvPr/>
        </p:nvPicPr>
        <p:blipFill>
          <a:blip r:embed="rId3"/>
          <a:stretch>
            <a:fillRect/>
          </a:stretch>
        </p:blipFill>
        <p:spPr>
          <a:xfrm>
            <a:off x="4752719" y="643306"/>
            <a:ext cx="3194992" cy="3474598"/>
          </a:xfrm>
          <a:prstGeom prst="rect">
            <a:avLst/>
          </a:prstGeom>
        </p:spPr>
      </p:pic>
    </p:spTree>
    <p:extLst>
      <p:ext uri="{BB962C8B-B14F-4D97-AF65-F5344CB8AC3E}">
        <p14:creationId xmlns:p14="http://schemas.microsoft.com/office/powerpoint/2010/main" val="3941921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6"/>
        <p:cNvGrpSpPr/>
        <p:nvPr/>
      </p:nvGrpSpPr>
      <p:grpSpPr>
        <a:xfrm>
          <a:off x="0" y="0"/>
          <a:ext cx="0" cy="0"/>
          <a:chOff x="0" y="0"/>
          <a:chExt cx="0" cy="0"/>
        </a:xfrm>
      </p:grpSpPr>
      <p:sp>
        <p:nvSpPr>
          <p:cNvPr id="138" name="Google Shape;138;p1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140" name="Google Shape;140;p18"/>
          <p:cNvSpPr txBox="1">
            <a:spLocks noGrp="1"/>
          </p:cNvSpPr>
          <p:nvPr>
            <p:ph type="title"/>
          </p:nvPr>
        </p:nvSpPr>
        <p:spPr>
          <a:xfrm>
            <a:off x="184513" y="697751"/>
            <a:ext cx="4988243" cy="507913"/>
          </a:xfrm>
          <a:prstGeom prst="rect">
            <a:avLst/>
          </a:prstGeom>
        </p:spPr>
        <p:txBody>
          <a:bodyPr spcFirstLastPara="1" wrap="square" lIns="0" tIns="0" rIns="0" bIns="0" anchor="b" anchorCtr="0">
            <a:noAutofit/>
          </a:bodyPr>
          <a:lstStyle/>
          <a:p>
            <a:r>
              <a:rPr lang="en" sz="3200"/>
              <a:t>Wishlist-Product Demand</a:t>
            </a:r>
          </a:p>
        </p:txBody>
      </p:sp>
      <p:pic>
        <p:nvPicPr>
          <p:cNvPr id="3" name="Picture 3" descr="Chart, bar chart&#10;&#10;Description automatically generated">
            <a:extLst>
              <a:ext uri="{FF2B5EF4-FFF2-40B4-BE49-F238E27FC236}">
                <a16:creationId xmlns:a16="http://schemas.microsoft.com/office/drawing/2014/main" id="{1296A8EA-7E3B-41CC-8254-963FE33FCC1C}"/>
              </a:ext>
            </a:extLst>
          </p:cNvPr>
          <p:cNvPicPr>
            <a:picLocks noChangeAspect="1"/>
          </p:cNvPicPr>
          <p:nvPr/>
        </p:nvPicPr>
        <p:blipFill>
          <a:blip r:embed="rId3"/>
          <a:stretch>
            <a:fillRect/>
          </a:stretch>
        </p:blipFill>
        <p:spPr>
          <a:xfrm>
            <a:off x="5347387" y="815872"/>
            <a:ext cx="3364899" cy="3789782"/>
          </a:xfrm>
          <a:prstGeom prst="rect">
            <a:avLst/>
          </a:prstGeom>
        </p:spPr>
      </p:pic>
      <p:sp>
        <p:nvSpPr>
          <p:cNvPr id="2" name="TextBox 1">
            <a:extLst>
              <a:ext uri="{FF2B5EF4-FFF2-40B4-BE49-F238E27FC236}">
                <a16:creationId xmlns:a16="http://schemas.microsoft.com/office/drawing/2014/main" id="{6AEA4551-7A02-4514-AD09-154368DE6D89}"/>
              </a:ext>
            </a:extLst>
          </p:cNvPr>
          <p:cNvSpPr txBox="1"/>
          <p:nvPr/>
        </p:nvSpPr>
        <p:spPr>
          <a:xfrm>
            <a:off x="149826" y="1416393"/>
            <a:ext cx="331083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Barlow Medium"/>
              </a:rPr>
              <a:t>This Charts gives a complete view on customers </a:t>
            </a:r>
            <a:r>
              <a:rPr lang="en-US" sz="1600" err="1">
                <a:latin typeface="Barlow Medium"/>
              </a:rPr>
              <a:t>wishlist</a:t>
            </a:r>
            <a:r>
              <a:rPr lang="en-US" sz="1600">
                <a:latin typeface="Barlow Medium"/>
              </a:rPr>
              <a:t> products, By this operation  teams can strategize their upcoming offers and maintain stock of the product by considering the demand of the product from </a:t>
            </a:r>
            <a:r>
              <a:rPr lang="en-US" sz="1600" err="1">
                <a:latin typeface="Barlow Medium"/>
              </a:rPr>
              <a:t>wishlist</a:t>
            </a:r>
            <a:r>
              <a:rPr lang="en-US" sz="1600">
                <a:latin typeface="Barlow Medium"/>
              </a:rPr>
              <a:t> entity.</a:t>
            </a:r>
            <a:endParaRPr lang="en-US"/>
          </a:p>
        </p:txBody>
      </p:sp>
    </p:spTree>
    <p:extLst>
      <p:ext uri="{BB962C8B-B14F-4D97-AF65-F5344CB8AC3E}">
        <p14:creationId xmlns:p14="http://schemas.microsoft.com/office/powerpoint/2010/main" val="3501438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6"/>
        <p:cNvGrpSpPr/>
        <p:nvPr/>
      </p:nvGrpSpPr>
      <p:grpSpPr>
        <a:xfrm>
          <a:off x="0" y="0"/>
          <a:ext cx="0" cy="0"/>
          <a:chOff x="0" y="0"/>
          <a:chExt cx="0" cy="0"/>
        </a:xfrm>
      </p:grpSpPr>
      <p:sp>
        <p:nvSpPr>
          <p:cNvPr id="138" name="Google Shape;138;p1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140" name="Google Shape;140;p18"/>
          <p:cNvSpPr txBox="1">
            <a:spLocks noGrp="1"/>
          </p:cNvSpPr>
          <p:nvPr>
            <p:ph type="title"/>
          </p:nvPr>
        </p:nvSpPr>
        <p:spPr>
          <a:xfrm>
            <a:off x="230851" y="616660"/>
            <a:ext cx="4567341" cy="635342"/>
          </a:xfrm>
          <a:prstGeom prst="rect">
            <a:avLst/>
          </a:prstGeom>
        </p:spPr>
        <p:txBody>
          <a:bodyPr spcFirstLastPara="1" wrap="square" lIns="0" tIns="0" rIns="0" bIns="0" anchor="b" anchorCtr="0">
            <a:noAutofit/>
          </a:bodyPr>
          <a:lstStyle/>
          <a:p>
            <a:r>
              <a:rPr lang="en" sz="3200"/>
              <a:t>Order Status &amp; Shipper</a:t>
            </a:r>
          </a:p>
        </p:txBody>
      </p:sp>
      <p:pic>
        <p:nvPicPr>
          <p:cNvPr id="2" name="Picture 3" descr="Chart, bar chart&#10;&#10;Description automatically generated">
            <a:extLst>
              <a:ext uri="{FF2B5EF4-FFF2-40B4-BE49-F238E27FC236}">
                <a16:creationId xmlns:a16="http://schemas.microsoft.com/office/drawing/2014/main" id="{4030D4FE-153B-41F4-8DB0-E38A20C75488}"/>
              </a:ext>
            </a:extLst>
          </p:cNvPr>
          <p:cNvPicPr>
            <a:picLocks noChangeAspect="1"/>
          </p:cNvPicPr>
          <p:nvPr/>
        </p:nvPicPr>
        <p:blipFill>
          <a:blip r:embed="rId3"/>
          <a:stretch>
            <a:fillRect/>
          </a:stretch>
        </p:blipFill>
        <p:spPr>
          <a:xfrm>
            <a:off x="5606107" y="426601"/>
            <a:ext cx="3384206" cy="4120393"/>
          </a:xfrm>
          <a:prstGeom prst="rect">
            <a:avLst/>
          </a:prstGeom>
        </p:spPr>
      </p:pic>
      <p:sp>
        <p:nvSpPr>
          <p:cNvPr id="3" name="TextBox 2">
            <a:extLst>
              <a:ext uri="{FF2B5EF4-FFF2-40B4-BE49-F238E27FC236}">
                <a16:creationId xmlns:a16="http://schemas.microsoft.com/office/drawing/2014/main" id="{AC89BE11-BB0A-4169-9ECF-829C13A75386}"/>
              </a:ext>
            </a:extLst>
          </p:cNvPr>
          <p:cNvSpPr txBox="1"/>
          <p:nvPr/>
        </p:nvSpPr>
        <p:spPr>
          <a:xfrm>
            <a:off x="230917" y="1578576"/>
            <a:ext cx="33880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Barlow Medium"/>
              </a:rPr>
              <a:t>This chart helps the supply chain team to know the performance of orgs delivery  model and  also gets to know the shipment companies details that are leading to delay in delivery .</a:t>
            </a:r>
            <a:endParaRPr lang="en-US"/>
          </a:p>
        </p:txBody>
      </p:sp>
    </p:spTree>
    <p:extLst>
      <p:ext uri="{BB962C8B-B14F-4D97-AF65-F5344CB8AC3E}">
        <p14:creationId xmlns:p14="http://schemas.microsoft.com/office/powerpoint/2010/main" val="283023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6"/>
        <p:cNvGrpSpPr/>
        <p:nvPr/>
      </p:nvGrpSpPr>
      <p:grpSpPr>
        <a:xfrm>
          <a:off x="0" y="0"/>
          <a:ext cx="0" cy="0"/>
          <a:chOff x="0" y="0"/>
          <a:chExt cx="0" cy="0"/>
        </a:xfrm>
      </p:grpSpPr>
      <p:sp>
        <p:nvSpPr>
          <p:cNvPr id="138" name="Google Shape;138;p1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140" name="Google Shape;140;p18"/>
          <p:cNvSpPr txBox="1">
            <a:spLocks noGrp="1"/>
          </p:cNvSpPr>
          <p:nvPr>
            <p:ph type="title"/>
          </p:nvPr>
        </p:nvSpPr>
        <p:spPr>
          <a:xfrm>
            <a:off x="277188" y="639829"/>
            <a:ext cx="3679201" cy="890200"/>
          </a:xfrm>
          <a:prstGeom prst="rect">
            <a:avLst/>
          </a:prstGeom>
        </p:spPr>
        <p:txBody>
          <a:bodyPr spcFirstLastPara="1" wrap="square" lIns="0" tIns="0" rIns="0" bIns="0" anchor="b" anchorCtr="0">
            <a:noAutofit/>
          </a:bodyPr>
          <a:lstStyle/>
          <a:p>
            <a:r>
              <a:rPr lang="en" sz="3200"/>
              <a:t>Mode of Payment -Breakdown </a:t>
            </a:r>
          </a:p>
        </p:txBody>
      </p:sp>
      <p:pic>
        <p:nvPicPr>
          <p:cNvPr id="3" name="Picture 3" descr="Chart, bar chart&#10;&#10;Description automatically generated">
            <a:extLst>
              <a:ext uri="{FF2B5EF4-FFF2-40B4-BE49-F238E27FC236}">
                <a16:creationId xmlns:a16="http://schemas.microsoft.com/office/drawing/2014/main" id="{800FE763-8FE0-4A0B-8BE2-9D25B9B23353}"/>
              </a:ext>
            </a:extLst>
          </p:cNvPr>
          <p:cNvPicPr>
            <a:picLocks noChangeAspect="1"/>
          </p:cNvPicPr>
          <p:nvPr/>
        </p:nvPicPr>
        <p:blipFill>
          <a:blip r:embed="rId3"/>
          <a:stretch>
            <a:fillRect/>
          </a:stretch>
        </p:blipFill>
        <p:spPr>
          <a:xfrm>
            <a:off x="5301578" y="373674"/>
            <a:ext cx="3251858" cy="4255476"/>
          </a:xfrm>
          <a:prstGeom prst="rect">
            <a:avLst/>
          </a:prstGeom>
        </p:spPr>
      </p:pic>
      <p:sp>
        <p:nvSpPr>
          <p:cNvPr id="4" name="TextBox 3">
            <a:extLst>
              <a:ext uri="{FF2B5EF4-FFF2-40B4-BE49-F238E27FC236}">
                <a16:creationId xmlns:a16="http://schemas.microsoft.com/office/drawing/2014/main" id="{CC827984-F08A-49D9-83F9-2D059CD567F0}"/>
              </a:ext>
            </a:extLst>
          </p:cNvPr>
          <p:cNvSpPr txBox="1"/>
          <p:nvPr/>
        </p:nvSpPr>
        <p:spPr>
          <a:xfrm>
            <a:off x="276958" y="1916723"/>
            <a:ext cx="319160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t>This chart helps to understand the payment method used by the customer. By this team can strategize the offers based on health reward points.</a:t>
            </a:r>
          </a:p>
        </p:txBody>
      </p:sp>
    </p:spTree>
    <p:extLst>
      <p:ext uri="{BB962C8B-B14F-4D97-AF65-F5344CB8AC3E}">
        <p14:creationId xmlns:p14="http://schemas.microsoft.com/office/powerpoint/2010/main" val="171591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9"/>
        <p:cNvGrpSpPr/>
        <p:nvPr/>
      </p:nvGrpSpPr>
      <p:grpSpPr>
        <a:xfrm>
          <a:off x="0" y="0"/>
          <a:ext cx="0" cy="0"/>
          <a:chOff x="0" y="0"/>
          <a:chExt cx="0" cy="0"/>
        </a:xfrm>
      </p:grpSpPr>
      <p:grpSp>
        <p:nvGrpSpPr>
          <p:cNvPr id="220" name="Google Shape;220;p23"/>
          <p:cNvGrpSpPr/>
          <p:nvPr/>
        </p:nvGrpSpPr>
        <p:grpSpPr>
          <a:xfrm>
            <a:off x="-212108" y="-90359"/>
            <a:ext cx="1908216" cy="5225404"/>
            <a:chOff x="1026284" y="-180719"/>
            <a:chExt cx="3816432" cy="10450808"/>
          </a:xfrm>
        </p:grpSpPr>
        <p:sp>
          <p:nvSpPr>
            <p:cNvPr id="221" name="Google Shape;221;p23"/>
            <p:cNvSpPr/>
            <p:nvPr/>
          </p:nvSpPr>
          <p:spPr>
            <a:xfrm>
              <a:off x="1026284" y="-180719"/>
              <a:ext cx="3814476" cy="10450808"/>
            </a:xfrm>
            <a:custGeom>
              <a:avLst/>
              <a:gdLst/>
              <a:ahLst/>
              <a:cxnLst/>
              <a:rect l="l" t="t" r="r" b="b"/>
              <a:pathLst>
                <a:path w="10450619" h="10450808" extrusionOk="0">
                  <a:moveTo>
                    <a:pt x="10450619" y="10450808"/>
                  </a:moveTo>
                  <a:lnTo>
                    <a:pt x="0" y="10450808"/>
                  </a:lnTo>
                  <a:lnTo>
                    <a:pt x="0" y="0"/>
                  </a:lnTo>
                  <a:lnTo>
                    <a:pt x="10450619" y="0"/>
                  </a:lnTo>
                  <a:lnTo>
                    <a:pt x="10450619" y="10450808"/>
                  </a:lnTo>
                  <a:close/>
                  <a:moveTo>
                    <a:pt x="14495" y="10436313"/>
                  </a:moveTo>
                  <a:lnTo>
                    <a:pt x="10436125" y="10436313"/>
                  </a:lnTo>
                  <a:lnTo>
                    <a:pt x="10436125" y="14495"/>
                  </a:lnTo>
                  <a:lnTo>
                    <a:pt x="14495" y="14495"/>
                  </a:lnTo>
                  <a:lnTo>
                    <a:pt x="14495"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2" name="Google Shape;222;p23"/>
            <p:cNvSpPr/>
            <p:nvPr/>
          </p:nvSpPr>
          <p:spPr>
            <a:xfrm>
              <a:off x="1033531" y="9306856"/>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3" name="Google Shape;223;p23"/>
            <p:cNvSpPr/>
            <p:nvPr/>
          </p:nvSpPr>
          <p:spPr>
            <a:xfrm>
              <a:off x="1033531" y="8358118"/>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4" name="Google Shape;224;p23"/>
            <p:cNvSpPr/>
            <p:nvPr/>
          </p:nvSpPr>
          <p:spPr>
            <a:xfrm>
              <a:off x="1033531" y="7409283"/>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5" name="Google Shape;225;p23"/>
            <p:cNvSpPr/>
            <p:nvPr/>
          </p:nvSpPr>
          <p:spPr>
            <a:xfrm>
              <a:off x="1033531" y="6460545"/>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6" name="Google Shape;226;p23"/>
            <p:cNvSpPr/>
            <p:nvPr/>
          </p:nvSpPr>
          <p:spPr>
            <a:xfrm>
              <a:off x="1033531" y="5511807"/>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7" name="Google Shape;227;p23"/>
            <p:cNvSpPr/>
            <p:nvPr/>
          </p:nvSpPr>
          <p:spPr>
            <a:xfrm>
              <a:off x="1033531" y="4563068"/>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8" name="Google Shape;228;p23"/>
            <p:cNvSpPr/>
            <p:nvPr/>
          </p:nvSpPr>
          <p:spPr>
            <a:xfrm>
              <a:off x="1033531" y="3614330"/>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9" name="Google Shape;229;p23"/>
            <p:cNvSpPr/>
            <p:nvPr/>
          </p:nvSpPr>
          <p:spPr>
            <a:xfrm>
              <a:off x="1033531" y="2665592"/>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0" name="Google Shape;230;p23"/>
            <p:cNvSpPr/>
            <p:nvPr/>
          </p:nvSpPr>
          <p:spPr>
            <a:xfrm>
              <a:off x="1033531" y="1716757"/>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1" name="Google Shape;231;p23"/>
            <p:cNvSpPr/>
            <p:nvPr/>
          </p:nvSpPr>
          <p:spPr>
            <a:xfrm>
              <a:off x="1033531" y="768019"/>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2" name="Google Shape;232;p23"/>
            <p:cNvSpPr/>
            <p:nvPr/>
          </p:nvSpPr>
          <p:spPr>
            <a:xfrm>
              <a:off x="4821265" y="-17347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3" name="Google Shape;233;p23"/>
            <p:cNvSpPr/>
            <p:nvPr/>
          </p:nvSpPr>
          <p:spPr>
            <a:xfrm>
              <a:off x="3872543" y="-17347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4" name="Google Shape;234;p23"/>
            <p:cNvSpPr/>
            <p:nvPr/>
          </p:nvSpPr>
          <p:spPr>
            <a:xfrm>
              <a:off x="2923726" y="-17347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5" name="Google Shape;235;p23"/>
            <p:cNvSpPr/>
            <p:nvPr/>
          </p:nvSpPr>
          <p:spPr>
            <a:xfrm>
              <a:off x="1975005" y="-17347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pic>
        <p:nvPicPr>
          <p:cNvPr id="239" name="Google Shape;239;p23"/>
          <p:cNvPicPr preferRelativeResize="0"/>
          <p:nvPr/>
        </p:nvPicPr>
        <p:blipFill rotWithShape="1">
          <a:blip r:embed="rId3">
            <a:alphaModFix/>
          </a:blip>
          <a:srcRect l="15326" r="21728"/>
          <a:stretch/>
        </p:blipFill>
        <p:spPr>
          <a:xfrm>
            <a:off x="514350" y="2571750"/>
            <a:ext cx="2428122" cy="2571751"/>
          </a:xfrm>
          <a:prstGeom prst="rect">
            <a:avLst/>
          </a:prstGeom>
          <a:noFill/>
          <a:ln>
            <a:noFill/>
          </a:ln>
        </p:spPr>
      </p:pic>
      <p:sp>
        <p:nvSpPr>
          <p:cNvPr id="241" name="Google Shape;241;p23"/>
          <p:cNvSpPr/>
          <p:nvPr/>
        </p:nvSpPr>
        <p:spPr>
          <a:xfrm>
            <a:off x="4216013" y="0"/>
            <a:ext cx="4927982" cy="5148300"/>
          </a:xfrm>
          <a:prstGeom prst="rect">
            <a:avLst/>
          </a:pr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2" name="Google Shape;242;p23"/>
          <p:cNvSpPr txBox="1"/>
          <p:nvPr/>
        </p:nvSpPr>
        <p:spPr>
          <a:xfrm>
            <a:off x="4626339" y="67895"/>
            <a:ext cx="4543682" cy="387798"/>
          </a:xfrm>
          <a:prstGeom prst="rect">
            <a:avLst/>
          </a:prstGeom>
          <a:noFill/>
          <a:ln>
            <a:noFill/>
          </a:ln>
        </p:spPr>
        <p:txBody>
          <a:bodyPr spcFirstLastPara="1" wrap="square" lIns="0" tIns="0" rIns="0" bIns="0" anchor="t" anchorCtr="0">
            <a:spAutoFit/>
          </a:bodyPr>
          <a:lstStyle/>
          <a:p>
            <a:pPr algn="ctr">
              <a:lnSpc>
                <a:spcPct val="140014"/>
              </a:lnSpc>
            </a:pPr>
            <a:r>
              <a:rPr lang="en" sz="1800" b="1">
                <a:solidFill>
                  <a:schemeClr val="dk1"/>
                </a:solidFill>
                <a:latin typeface="Barlow"/>
                <a:sym typeface="Barlow"/>
              </a:rPr>
              <a:t>Team Contribution - Breakdown</a:t>
            </a:r>
            <a:endParaRPr lang="en-US" sz="1800">
              <a:solidFill>
                <a:schemeClr val="dk1"/>
              </a:solidFill>
            </a:endParaRPr>
          </a:p>
        </p:txBody>
      </p:sp>
      <p:sp>
        <p:nvSpPr>
          <p:cNvPr id="243" name="Google Shape;243;p23"/>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2" name="Picture 1" descr="Logo, company name&#10;&#10;Description automatically generated">
            <a:extLst>
              <a:ext uri="{FF2B5EF4-FFF2-40B4-BE49-F238E27FC236}">
                <a16:creationId xmlns:a16="http://schemas.microsoft.com/office/drawing/2014/main" id="{07572F54-500C-484C-8DE5-AFA874724276}"/>
              </a:ext>
            </a:extLst>
          </p:cNvPr>
          <p:cNvPicPr>
            <a:picLocks noChangeAspect="1"/>
          </p:cNvPicPr>
          <p:nvPr/>
        </p:nvPicPr>
        <p:blipFill>
          <a:blip r:embed="rId4"/>
          <a:stretch>
            <a:fillRect/>
          </a:stretch>
        </p:blipFill>
        <p:spPr>
          <a:xfrm>
            <a:off x="509515" y="-4589"/>
            <a:ext cx="2426719" cy="2530166"/>
          </a:xfrm>
          <a:prstGeom prst="rect">
            <a:avLst/>
          </a:prstGeom>
        </p:spPr>
      </p:pic>
      <p:sp>
        <p:nvSpPr>
          <p:cNvPr id="3" name="TextBox 2">
            <a:extLst>
              <a:ext uri="{FF2B5EF4-FFF2-40B4-BE49-F238E27FC236}">
                <a16:creationId xmlns:a16="http://schemas.microsoft.com/office/drawing/2014/main" id="{2CBE3379-ADC5-4B39-83A1-078D3DF56C6E}"/>
              </a:ext>
            </a:extLst>
          </p:cNvPr>
          <p:cNvSpPr txBox="1"/>
          <p:nvPr/>
        </p:nvSpPr>
        <p:spPr>
          <a:xfrm>
            <a:off x="4285478" y="964599"/>
            <a:ext cx="2615770"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arlow Medium"/>
              </a:rPr>
              <a:t>1. Topic and Objectives </a:t>
            </a:r>
          </a:p>
          <a:p>
            <a:r>
              <a:rPr lang="en-US" b="1">
                <a:latin typeface="Barlow Medium"/>
              </a:rPr>
              <a:t>2. Database Design, Initial ERD </a:t>
            </a:r>
          </a:p>
          <a:p>
            <a:r>
              <a:rPr lang="en-US" b="1">
                <a:latin typeface="Barlow Medium"/>
              </a:rPr>
              <a:t>3. Final ERD  </a:t>
            </a:r>
            <a:endParaRPr lang="en-US"/>
          </a:p>
          <a:p>
            <a:endParaRPr lang="en-US">
              <a:latin typeface="Barlow Medium"/>
            </a:endParaRPr>
          </a:p>
          <a:p>
            <a:r>
              <a:rPr lang="en-US" b="1">
                <a:latin typeface="Barlow Medium"/>
              </a:rPr>
              <a:t>4. Database Implementation  </a:t>
            </a:r>
          </a:p>
          <a:p>
            <a:r>
              <a:rPr lang="en-US">
                <a:latin typeface="Barlow Medium"/>
              </a:rPr>
              <a:t>-Stored Procedures</a:t>
            </a:r>
          </a:p>
          <a:p>
            <a:r>
              <a:rPr lang="en-US">
                <a:latin typeface="Barlow Medium"/>
              </a:rPr>
              <a:t>-Views </a:t>
            </a:r>
          </a:p>
          <a:p>
            <a:r>
              <a:rPr lang="en-US">
                <a:latin typeface="Barlow Medium"/>
              </a:rPr>
              <a:t>-Trigger</a:t>
            </a:r>
          </a:p>
          <a:p>
            <a:r>
              <a:rPr lang="en-US">
                <a:latin typeface="Barlow Medium"/>
              </a:rPr>
              <a:t>-Encryption</a:t>
            </a:r>
          </a:p>
          <a:p>
            <a:r>
              <a:rPr lang="en-US">
                <a:latin typeface="Barlow Medium"/>
              </a:rPr>
              <a:t>-Derived columns using functions</a:t>
            </a:r>
          </a:p>
          <a:p>
            <a:r>
              <a:rPr lang="en-US">
                <a:latin typeface="Barlow Medium"/>
              </a:rPr>
              <a:t>-Tableau Dashboard</a:t>
            </a:r>
          </a:p>
          <a:p>
            <a:endParaRPr lang="en-US">
              <a:latin typeface="Barlow Medium"/>
            </a:endParaRPr>
          </a:p>
          <a:p>
            <a:r>
              <a:rPr lang="en-US" b="1">
                <a:latin typeface="Barlow Medium"/>
              </a:rPr>
              <a:t>5. Presentation Deck</a:t>
            </a:r>
          </a:p>
          <a:p>
            <a:endParaRPr lang="en-US">
              <a:latin typeface="Barlow Medium"/>
            </a:endParaRPr>
          </a:p>
          <a:p>
            <a:endParaRPr lang="en-US">
              <a:latin typeface="Barlow Medium"/>
            </a:endParaRPr>
          </a:p>
          <a:p>
            <a:endParaRPr lang="en-US"/>
          </a:p>
        </p:txBody>
      </p:sp>
      <p:cxnSp>
        <p:nvCxnSpPr>
          <p:cNvPr id="4" name="Straight Arrow Connector 3">
            <a:extLst>
              <a:ext uri="{FF2B5EF4-FFF2-40B4-BE49-F238E27FC236}">
                <a16:creationId xmlns:a16="http://schemas.microsoft.com/office/drawing/2014/main" id="{1F908452-F05F-4D89-A4A8-3507931BD3C4}"/>
              </a:ext>
            </a:extLst>
          </p:cNvPr>
          <p:cNvCxnSpPr/>
          <p:nvPr/>
        </p:nvCxnSpPr>
        <p:spPr>
          <a:xfrm>
            <a:off x="6983885" y="654909"/>
            <a:ext cx="3862" cy="3579595"/>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FC9E55A-EFCD-4770-8832-3F7A0A8BE8E4}"/>
              </a:ext>
            </a:extLst>
          </p:cNvPr>
          <p:cNvSpPr txBox="1"/>
          <p:nvPr/>
        </p:nvSpPr>
        <p:spPr>
          <a:xfrm>
            <a:off x="7096640" y="1763927"/>
            <a:ext cx="186278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tx1"/>
                </a:solidFill>
                <a:latin typeface="Barlow Medium"/>
              </a:rPr>
              <a:t>All the 3 team members contributed equally in all the phases of the project.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87"/>
        <p:cNvGrpSpPr/>
        <p:nvPr/>
      </p:nvGrpSpPr>
      <p:grpSpPr>
        <a:xfrm>
          <a:off x="0" y="0"/>
          <a:ext cx="0" cy="0"/>
          <a:chOff x="0" y="0"/>
          <a:chExt cx="0" cy="0"/>
        </a:xfrm>
      </p:grpSpPr>
      <p:grpSp>
        <p:nvGrpSpPr>
          <p:cNvPr id="488" name="Google Shape;488;p29"/>
          <p:cNvGrpSpPr/>
          <p:nvPr/>
        </p:nvGrpSpPr>
        <p:grpSpPr>
          <a:xfrm>
            <a:off x="-768525" y="-48199"/>
            <a:ext cx="5225404" cy="5225404"/>
            <a:chOff x="-1537049" y="-96399"/>
            <a:chExt cx="10450808" cy="10450808"/>
          </a:xfrm>
        </p:grpSpPr>
        <p:sp>
          <p:nvSpPr>
            <p:cNvPr id="489" name="Google Shape;489;p29"/>
            <p:cNvSpPr/>
            <p:nvPr/>
          </p:nvSpPr>
          <p:spPr>
            <a:xfrm>
              <a:off x="-1537049" y="-96399"/>
              <a:ext cx="10450808" cy="10450808"/>
            </a:xfrm>
            <a:custGeom>
              <a:avLst/>
              <a:gdLst/>
              <a:ahLst/>
              <a:cxnLst/>
              <a:rect l="l" t="t" r="r" b="b"/>
              <a:pathLst>
                <a:path w="10450808" h="10450808" extrusionOk="0">
                  <a:moveTo>
                    <a:pt x="10450808" y="10450808"/>
                  </a:moveTo>
                  <a:lnTo>
                    <a:pt x="0" y="10450808"/>
                  </a:lnTo>
                  <a:lnTo>
                    <a:pt x="0" y="0"/>
                  </a:lnTo>
                  <a:lnTo>
                    <a:pt x="10450808" y="0"/>
                  </a:lnTo>
                  <a:lnTo>
                    <a:pt x="10450808" y="10450808"/>
                  </a:lnTo>
                  <a:close/>
                  <a:moveTo>
                    <a:pt x="14495" y="10436313"/>
                  </a:moveTo>
                  <a:lnTo>
                    <a:pt x="10436313" y="10436313"/>
                  </a:lnTo>
                  <a:lnTo>
                    <a:pt x="10436313" y="14495"/>
                  </a:lnTo>
                  <a:lnTo>
                    <a:pt x="14495" y="14495"/>
                  </a:lnTo>
                  <a:lnTo>
                    <a:pt x="14495"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0" name="Google Shape;490;p29"/>
            <p:cNvSpPr/>
            <p:nvPr/>
          </p:nvSpPr>
          <p:spPr>
            <a:xfrm>
              <a:off x="-1529802" y="9391176"/>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1" name="Google Shape;491;p29"/>
            <p:cNvSpPr/>
            <p:nvPr/>
          </p:nvSpPr>
          <p:spPr>
            <a:xfrm>
              <a:off x="-1529802" y="8442438"/>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2" name="Google Shape;492;p29"/>
            <p:cNvSpPr/>
            <p:nvPr/>
          </p:nvSpPr>
          <p:spPr>
            <a:xfrm>
              <a:off x="-1529802" y="7493603"/>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3" name="Google Shape;493;p29"/>
            <p:cNvSpPr/>
            <p:nvPr/>
          </p:nvSpPr>
          <p:spPr>
            <a:xfrm>
              <a:off x="-1529802" y="6544865"/>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4" name="Google Shape;494;p29"/>
            <p:cNvSpPr/>
            <p:nvPr/>
          </p:nvSpPr>
          <p:spPr>
            <a:xfrm>
              <a:off x="-1529802" y="5596127"/>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5" name="Google Shape;495;p29"/>
            <p:cNvSpPr/>
            <p:nvPr/>
          </p:nvSpPr>
          <p:spPr>
            <a:xfrm>
              <a:off x="-1529802" y="4647388"/>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6" name="Google Shape;496;p29"/>
            <p:cNvSpPr/>
            <p:nvPr/>
          </p:nvSpPr>
          <p:spPr>
            <a:xfrm>
              <a:off x="-1529802" y="3698650"/>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7" name="Google Shape;497;p29"/>
            <p:cNvSpPr/>
            <p:nvPr/>
          </p:nvSpPr>
          <p:spPr>
            <a:xfrm>
              <a:off x="-1529802" y="2749912"/>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8" name="Google Shape;498;p29"/>
            <p:cNvSpPr/>
            <p:nvPr/>
          </p:nvSpPr>
          <p:spPr>
            <a:xfrm>
              <a:off x="-1529802" y="1801077"/>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9" name="Google Shape;499;p29"/>
            <p:cNvSpPr/>
            <p:nvPr/>
          </p:nvSpPr>
          <p:spPr>
            <a:xfrm>
              <a:off x="-1529802" y="852339"/>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0" name="Google Shape;500;p29"/>
            <p:cNvSpPr/>
            <p:nvPr/>
          </p:nvSpPr>
          <p:spPr>
            <a:xfrm>
              <a:off x="7950525"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1" name="Google Shape;501;p29"/>
            <p:cNvSpPr/>
            <p:nvPr/>
          </p:nvSpPr>
          <p:spPr>
            <a:xfrm>
              <a:off x="7001787"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2" name="Google Shape;502;p29"/>
            <p:cNvSpPr/>
            <p:nvPr/>
          </p:nvSpPr>
          <p:spPr>
            <a:xfrm>
              <a:off x="6052952"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3" name="Google Shape;503;p29"/>
            <p:cNvSpPr/>
            <p:nvPr/>
          </p:nvSpPr>
          <p:spPr>
            <a:xfrm>
              <a:off x="5104214"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4" name="Google Shape;504;p29"/>
            <p:cNvSpPr/>
            <p:nvPr/>
          </p:nvSpPr>
          <p:spPr>
            <a:xfrm>
              <a:off x="4155476"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5" name="Google Shape;505;p29"/>
            <p:cNvSpPr/>
            <p:nvPr/>
          </p:nvSpPr>
          <p:spPr>
            <a:xfrm>
              <a:off x="3206737"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6" name="Google Shape;506;p29"/>
            <p:cNvSpPr/>
            <p:nvPr/>
          </p:nvSpPr>
          <p:spPr>
            <a:xfrm>
              <a:off x="2257999"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7" name="Google Shape;507;p29"/>
            <p:cNvSpPr/>
            <p:nvPr/>
          </p:nvSpPr>
          <p:spPr>
            <a:xfrm>
              <a:off x="1309261"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8" name="Google Shape;508;p29"/>
            <p:cNvSpPr/>
            <p:nvPr/>
          </p:nvSpPr>
          <p:spPr>
            <a:xfrm>
              <a:off x="360426"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9" name="Google Shape;509;p29"/>
            <p:cNvSpPr/>
            <p:nvPr/>
          </p:nvSpPr>
          <p:spPr>
            <a:xfrm>
              <a:off x="-588311"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510" name="Google Shape;510;p29"/>
          <p:cNvGrpSpPr/>
          <p:nvPr/>
        </p:nvGrpSpPr>
        <p:grpSpPr>
          <a:xfrm>
            <a:off x="2022225" y="1913392"/>
            <a:ext cx="5099518" cy="1499768"/>
            <a:chOff x="-14" y="285750"/>
            <a:chExt cx="13598714" cy="3999380"/>
          </a:xfrm>
        </p:grpSpPr>
        <p:sp>
          <p:nvSpPr>
            <p:cNvPr id="511" name="Google Shape;511;p29"/>
            <p:cNvSpPr txBox="1"/>
            <p:nvPr/>
          </p:nvSpPr>
          <p:spPr>
            <a:xfrm>
              <a:off x="0" y="285750"/>
              <a:ext cx="13598700" cy="307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7500" b="1">
                  <a:solidFill>
                    <a:schemeClr val="dk1"/>
                  </a:solidFill>
                  <a:latin typeface="Barlow"/>
                  <a:ea typeface="Barlow"/>
                  <a:cs typeface="Barlow"/>
                  <a:sym typeface="Barlow"/>
                </a:rPr>
                <a:t>Thank you!</a:t>
              </a:r>
              <a:endParaRPr sz="700">
                <a:solidFill>
                  <a:schemeClr val="dk1"/>
                </a:solidFill>
                <a:latin typeface="Barlow"/>
                <a:ea typeface="Barlow"/>
                <a:cs typeface="Barlow"/>
                <a:sym typeface="Barlow"/>
              </a:endParaRPr>
            </a:p>
          </p:txBody>
        </p:sp>
        <p:sp>
          <p:nvSpPr>
            <p:cNvPr id="512" name="Google Shape;512;p29"/>
            <p:cNvSpPr txBox="1"/>
            <p:nvPr/>
          </p:nvSpPr>
          <p:spPr>
            <a:xfrm>
              <a:off x="-14" y="3365904"/>
              <a:ext cx="13598701" cy="919226"/>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None/>
              </a:pPr>
              <a:endParaRPr lang="en" sz="1600">
                <a:solidFill>
                  <a:schemeClr val="dk1"/>
                </a:solidFill>
                <a:latin typeface="Barlow Medium"/>
                <a:ea typeface="Barlow"/>
                <a:cs typeface="Barlow"/>
              </a:endParaRPr>
            </a:p>
          </p:txBody>
        </p:sp>
      </p:grpSp>
      <p:sp>
        <p:nvSpPr>
          <p:cNvPr id="513" name="Google Shape;513;p29"/>
          <p:cNvSpPr/>
          <p:nvPr/>
        </p:nvSpPr>
        <p:spPr>
          <a:xfrm>
            <a:off x="244527" y="379439"/>
            <a:ext cx="539646" cy="134912"/>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16" name="Google Shape;516;p29"/>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2" name="Picture 2" descr="A picture containing shape&#10;&#10;Description automatically generated">
            <a:extLst>
              <a:ext uri="{FF2B5EF4-FFF2-40B4-BE49-F238E27FC236}">
                <a16:creationId xmlns:a16="http://schemas.microsoft.com/office/drawing/2014/main" id="{BE000592-0535-40DB-A660-5279B7ED39C3}"/>
              </a:ext>
            </a:extLst>
          </p:cNvPr>
          <p:cNvPicPr>
            <a:picLocks noChangeAspect="1"/>
          </p:cNvPicPr>
          <p:nvPr/>
        </p:nvPicPr>
        <p:blipFill>
          <a:blip r:embed="rId3"/>
          <a:stretch>
            <a:fillRect/>
          </a:stretch>
        </p:blipFill>
        <p:spPr>
          <a:xfrm>
            <a:off x="7393974" y="49427"/>
            <a:ext cx="1573171" cy="156930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01"/>
        <p:cNvGrpSpPr/>
        <p:nvPr/>
      </p:nvGrpSpPr>
      <p:grpSpPr>
        <a:xfrm>
          <a:off x="0" y="0"/>
          <a:ext cx="0" cy="0"/>
          <a:chOff x="0" y="0"/>
          <a:chExt cx="0" cy="0"/>
        </a:xfrm>
      </p:grpSpPr>
      <p:sp>
        <p:nvSpPr>
          <p:cNvPr id="602" name="Google Shape;602;p32"/>
          <p:cNvSpPr/>
          <p:nvPr/>
        </p:nvSpPr>
        <p:spPr>
          <a:xfrm rot="10800000">
            <a:off x="4749095" y="-399975"/>
            <a:ext cx="6391200" cy="6391200"/>
          </a:xfrm>
          <a:prstGeom prst="chord">
            <a:avLst>
              <a:gd name="adj1" fmla="val 14385217"/>
              <a:gd name="adj2" fmla="val 7208317"/>
            </a:avLst>
          </a:pr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3" name="Google Shape;603;p32"/>
          <p:cNvSpPr/>
          <p:nvPr/>
        </p:nvSpPr>
        <p:spPr>
          <a:xfrm>
            <a:off x="7114102" y="1090057"/>
            <a:ext cx="1810639" cy="1810639"/>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lt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604" name="Google Shape;604;p32"/>
          <p:cNvGrpSpPr/>
          <p:nvPr/>
        </p:nvGrpSpPr>
        <p:grpSpPr>
          <a:xfrm>
            <a:off x="6082146" y="514350"/>
            <a:ext cx="2134522" cy="4222484"/>
            <a:chOff x="0" y="0"/>
            <a:chExt cx="2620010" cy="5182870"/>
          </a:xfrm>
        </p:grpSpPr>
        <p:sp>
          <p:nvSpPr>
            <p:cNvPr id="605" name="Google Shape;605;p32"/>
            <p:cNvSpPr/>
            <p:nvPr/>
          </p:nvSpPr>
          <p:spPr>
            <a:xfrm>
              <a:off x="53340" y="25400"/>
              <a:ext cx="2513330" cy="5132070"/>
            </a:xfrm>
            <a:custGeom>
              <a:avLst/>
              <a:gdLst/>
              <a:ahLst/>
              <a:cxnLst/>
              <a:rect l="l" t="t" r="r" b="b"/>
              <a:pathLst>
                <a:path w="2513330" h="5132070" extrusionOk="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06" name="Google Shape;606;p32"/>
            <p:cNvSpPr/>
            <p:nvPr/>
          </p:nvSpPr>
          <p:spPr>
            <a:xfrm>
              <a:off x="185420" y="156210"/>
              <a:ext cx="2251710" cy="4876800"/>
            </a:xfrm>
            <a:custGeom>
              <a:avLst/>
              <a:gdLst/>
              <a:ahLst/>
              <a:cxnLst/>
              <a:rect l="l" t="t" r="r" b="b"/>
              <a:pathLst>
                <a:path w="2251710" h="4876800" extrusionOk="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chemeClr val="lt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07" name="Google Shape;607;p32"/>
            <p:cNvSpPr/>
            <p:nvPr/>
          </p:nvSpPr>
          <p:spPr>
            <a:xfrm>
              <a:off x="1121410" y="198120"/>
              <a:ext cx="347980" cy="43180"/>
            </a:xfrm>
            <a:custGeom>
              <a:avLst/>
              <a:gdLst/>
              <a:ahLst/>
              <a:cxnLst/>
              <a:rect l="l" t="t" r="r" b="b"/>
              <a:pathLst>
                <a:path w="347980" h="43180" extrusionOk="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08" name="Google Shape;608;p32"/>
            <p:cNvSpPr/>
            <p:nvPr/>
          </p:nvSpPr>
          <p:spPr>
            <a:xfrm>
              <a:off x="1578312" y="187909"/>
              <a:ext cx="66636" cy="63602"/>
            </a:xfrm>
            <a:custGeom>
              <a:avLst/>
              <a:gdLst/>
              <a:ahLst/>
              <a:cxnLst/>
              <a:rect l="l" t="t" r="r" b="b"/>
              <a:pathLst>
                <a:path w="66636" h="63602" extrusionOk="0">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09" name="Google Shape;609;p32"/>
            <p:cNvSpPr/>
            <p:nvPr/>
          </p:nvSpPr>
          <p:spPr>
            <a:xfrm>
              <a:off x="0" y="685800"/>
              <a:ext cx="27940" cy="213360"/>
            </a:xfrm>
            <a:custGeom>
              <a:avLst/>
              <a:gdLst/>
              <a:ahLst/>
              <a:cxnLst/>
              <a:rect l="l" t="t" r="r" b="b"/>
              <a:pathLst>
                <a:path w="27940" h="213360" extrusionOk="0">
                  <a:moveTo>
                    <a:pt x="0" y="26670"/>
                  </a:moveTo>
                  <a:lnTo>
                    <a:pt x="0" y="185420"/>
                  </a:lnTo>
                  <a:cubicBezTo>
                    <a:pt x="0" y="200660"/>
                    <a:pt x="12700" y="213360"/>
                    <a:pt x="27940" y="213360"/>
                  </a:cubicBezTo>
                  <a:lnTo>
                    <a:pt x="27940" y="0"/>
                  </a:lnTo>
                  <a:cubicBezTo>
                    <a:pt x="12700" y="0"/>
                    <a:pt x="0" y="11430"/>
                    <a:pt x="0" y="26670"/>
                  </a:cubicBezTo>
                  <a:close/>
                </a:path>
              </a:pathLst>
            </a:cu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10" name="Google Shape;610;p32"/>
            <p:cNvSpPr/>
            <p:nvPr/>
          </p:nvSpPr>
          <p:spPr>
            <a:xfrm>
              <a:off x="0" y="1057910"/>
              <a:ext cx="27940" cy="384810"/>
            </a:xfrm>
            <a:custGeom>
              <a:avLst/>
              <a:gdLst/>
              <a:ahLst/>
              <a:cxnLst/>
              <a:rect l="l" t="t" r="r" b="b"/>
              <a:pathLst>
                <a:path w="27940" h="384810" extrusionOk="0">
                  <a:moveTo>
                    <a:pt x="0" y="26670"/>
                  </a:moveTo>
                  <a:lnTo>
                    <a:pt x="0" y="356870"/>
                  </a:lnTo>
                  <a:cubicBezTo>
                    <a:pt x="0" y="372110"/>
                    <a:pt x="12700" y="384810"/>
                    <a:pt x="27940" y="384810"/>
                  </a:cubicBezTo>
                  <a:lnTo>
                    <a:pt x="27940" y="0"/>
                  </a:lnTo>
                  <a:cubicBezTo>
                    <a:pt x="12700" y="0"/>
                    <a:pt x="0" y="11430"/>
                    <a:pt x="0" y="26670"/>
                  </a:cubicBezTo>
                  <a:close/>
                </a:path>
              </a:pathLst>
            </a:cu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11" name="Google Shape;611;p32"/>
            <p:cNvSpPr/>
            <p:nvPr/>
          </p:nvSpPr>
          <p:spPr>
            <a:xfrm>
              <a:off x="0" y="1526540"/>
              <a:ext cx="27940" cy="386080"/>
            </a:xfrm>
            <a:custGeom>
              <a:avLst/>
              <a:gdLst/>
              <a:ahLst/>
              <a:cxnLst/>
              <a:rect l="l" t="t" r="r" b="b"/>
              <a:pathLst>
                <a:path w="27940" h="386080" extrusionOk="0">
                  <a:moveTo>
                    <a:pt x="0" y="27940"/>
                  </a:moveTo>
                  <a:lnTo>
                    <a:pt x="0" y="358140"/>
                  </a:lnTo>
                  <a:cubicBezTo>
                    <a:pt x="0" y="373380"/>
                    <a:pt x="12700" y="386080"/>
                    <a:pt x="27940" y="386080"/>
                  </a:cubicBezTo>
                  <a:lnTo>
                    <a:pt x="27940" y="0"/>
                  </a:lnTo>
                  <a:cubicBezTo>
                    <a:pt x="12700" y="0"/>
                    <a:pt x="0" y="12700"/>
                    <a:pt x="0" y="27940"/>
                  </a:cubicBezTo>
                  <a:close/>
                </a:path>
              </a:pathLst>
            </a:cu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12" name="Google Shape;612;p32"/>
            <p:cNvSpPr/>
            <p:nvPr/>
          </p:nvSpPr>
          <p:spPr>
            <a:xfrm>
              <a:off x="2592070" y="1184910"/>
              <a:ext cx="27940" cy="618490"/>
            </a:xfrm>
            <a:custGeom>
              <a:avLst/>
              <a:gdLst/>
              <a:ahLst/>
              <a:cxnLst/>
              <a:rect l="l" t="t" r="r" b="b"/>
              <a:pathLst>
                <a:path w="27940" h="618490" extrusionOk="0">
                  <a:moveTo>
                    <a:pt x="0" y="0"/>
                  </a:moveTo>
                  <a:lnTo>
                    <a:pt x="0" y="618490"/>
                  </a:lnTo>
                  <a:cubicBezTo>
                    <a:pt x="15240" y="618490"/>
                    <a:pt x="27940" y="605790"/>
                    <a:pt x="27940" y="590550"/>
                  </a:cubicBezTo>
                  <a:lnTo>
                    <a:pt x="27940" y="27940"/>
                  </a:lnTo>
                  <a:cubicBezTo>
                    <a:pt x="27940" y="12700"/>
                    <a:pt x="15240" y="0"/>
                    <a:pt x="0" y="0"/>
                  </a:cubicBezTo>
                  <a:close/>
                </a:path>
              </a:pathLst>
            </a:cu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13" name="Google Shape;613;p32"/>
            <p:cNvSpPr/>
            <p:nvPr/>
          </p:nvSpPr>
          <p:spPr>
            <a:xfrm>
              <a:off x="27940" y="0"/>
              <a:ext cx="2564130" cy="5182870"/>
            </a:xfrm>
            <a:custGeom>
              <a:avLst/>
              <a:gdLst/>
              <a:ahLst/>
              <a:cxnLst/>
              <a:rect l="l" t="t" r="r" b="b"/>
              <a:pathLst>
                <a:path w="2564130" h="5182870" extrusionOk="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614" name="Google Shape;614;p32"/>
          <p:cNvSpPr txBox="1">
            <a:spLocks noGrp="1"/>
          </p:cNvSpPr>
          <p:nvPr>
            <p:ph type="title"/>
          </p:nvPr>
        </p:nvSpPr>
        <p:spPr>
          <a:xfrm>
            <a:off x="157751" y="323970"/>
            <a:ext cx="3679200" cy="642379"/>
          </a:xfrm>
          <a:prstGeom prst="rect">
            <a:avLst/>
          </a:prstGeom>
        </p:spPr>
        <p:txBody>
          <a:bodyPr spcFirstLastPara="1" wrap="square" lIns="0" tIns="0" rIns="0" bIns="0" anchor="b" anchorCtr="0">
            <a:noAutofit/>
          </a:bodyPr>
          <a:lstStyle/>
          <a:p>
            <a:r>
              <a:rPr lang="en">
                <a:solidFill>
                  <a:schemeClr val="lt2"/>
                </a:solidFill>
              </a:rPr>
              <a:t>Objective</a:t>
            </a:r>
          </a:p>
        </p:txBody>
      </p:sp>
      <p:sp>
        <p:nvSpPr>
          <p:cNvPr id="615" name="Google Shape;615;p32"/>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616" name="Google Shape;616;p32"/>
          <p:cNvSpPr txBox="1">
            <a:spLocks noGrp="1"/>
          </p:cNvSpPr>
          <p:nvPr>
            <p:ph type="subTitle" idx="1"/>
          </p:nvPr>
        </p:nvSpPr>
        <p:spPr>
          <a:xfrm>
            <a:off x="157751" y="1036345"/>
            <a:ext cx="4249698" cy="3224899"/>
          </a:xfrm>
          <a:prstGeom prst="rect">
            <a:avLst/>
          </a:prstGeom>
        </p:spPr>
        <p:txBody>
          <a:bodyPr spcFirstLastPara="1" wrap="square" lIns="0" tIns="0" rIns="0" bIns="0" anchor="t" anchorCtr="0">
            <a:noAutofit/>
          </a:bodyPr>
          <a:lstStyle/>
          <a:p>
            <a:pPr marL="0" indent="0" algn="just">
              <a:spcAft>
                <a:spcPts val="800"/>
              </a:spcAft>
            </a:pPr>
            <a:r>
              <a:rPr lang="en-US" sz="1400">
                <a:solidFill>
                  <a:schemeClr val="bg1"/>
                </a:solidFill>
              </a:rPr>
              <a:t>Data model on e-commerce marketplace gives end-to-end transaction view from initial stage to product being delivered.</a:t>
            </a:r>
          </a:p>
          <a:p>
            <a:pPr marL="0" indent="0" algn="just">
              <a:lnSpc>
                <a:spcPct val="114999"/>
              </a:lnSpc>
              <a:spcAft>
                <a:spcPts val="800"/>
              </a:spcAft>
            </a:pPr>
            <a:endParaRPr lang="en-US" sz="1400">
              <a:solidFill>
                <a:schemeClr val="bg1"/>
              </a:solidFill>
            </a:endParaRPr>
          </a:p>
          <a:p>
            <a:pPr marL="0" indent="0" algn="just">
              <a:lnSpc>
                <a:spcPct val="114999"/>
              </a:lnSpc>
              <a:spcAft>
                <a:spcPts val="800"/>
              </a:spcAft>
            </a:pPr>
            <a:r>
              <a:rPr lang="en-US" sz="1400">
                <a:solidFill>
                  <a:schemeClr val="bg1"/>
                </a:solidFill>
              </a:rPr>
              <a:t>Our data model includes exclusive offerings and profitable predictions for businesses.</a:t>
            </a:r>
          </a:p>
          <a:p>
            <a:pPr marL="0" indent="0" algn="just">
              <a:lnSpc>
                <a:spcPct val="114999"/>
              </a:lnSpc>
              <a:spcAft>
                <a:spcPts val="800"/>
              </a:spcAft>
            </a:pPr>
            <a:endParaRPr lang="en-US" sz="1400">
              <a:solidFill>
                <a:schemeClr val="bg1"/>
              </a:solidFill>
            </a:endParaRPr>
          </a:p>
          <a:p>
            <a:pPr marL="0" indent="0" algn="just">
              <a:lnSpc>
                <a:spcPct val="114999"/>
              </a:lnSpc>
              <a:spcAft>
                <a:spcPts val="800"/>
              </a:spcAft>
            </a:pPr>
            <a:r>
              <a:rPr lang="en-US" sz="1400">
                <a:solidFill>
                  <a:schemeClr val="bg1"/>
                </a:solidFill>
              </a:rPr>
              <a:t>Data model is helpful for many internal teams in making strategies to increase customer base and improve customer retention and overall experience.</a:t>
            </a:r>
          </a:p>
        </p:txBody>
      </p:sp>
      <p:pic>
        <p:nvPicPr>
          <p:cNvPr id="4" name="Picture 4" descr="A picture containing graphical user interface&#10;&#10;Description automatically generated">
            <a:extLst>
              <a:ext uri="{FF2B5EF4-FFF2-40B4-BE49-F238E27FC236}">
                <a16:creationId xmlns:a16="http://schemas.microsoft.com/office/drawing/2014/main" id="{860B14B4-7A7B-49F5-B191-C8D7865F49CE}"/>
              </a:ext>
            </a:extLst>
          </p:cNvPr>
          <p:cNvPicPr>
            <a:picLocks noChangeAspect="1"/>
          </p:cNvPicPr>
          <p:nvPr/>
        </p:nvPicPr>
        <p:blipFill>
          <a:blip r:embed="rId3"/>
          <a:stretch>
            <a:fillRect/>
          </a:stretch>
        </p:blipFill>
        <p:spPr>
          <a:xfrm>
            <a:off x="6199667" y="1037117"/>
            <a:ext cx="1897027" cy="33084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20"/>
        <p:cNvGrpSpPr/>
        <p:nvPr/>
      </p:nvGrpSpPr>
      <p:grpSpPr>
        <a:xfrm>
          <a:off x="0" y="0"/>
          <a:ext cx="0" cy="0"/>
          <a:chOff x="0" y="0"/>
          <a:chExt cx="0" cy="0"/>
        </a:xfrm>
      </p:grpSpPr>
      <p:sp>
        <p:nvSpPr>
          <p:cNvPr id="621" name="Google Shape;621;p33"/>
          <p:cNvSpPr/>
          <p:nvPr/>
        </p:nvSpPr>
        <p:spPr>
          <a:xfrm>
            <a:off x="1345269" y="752234"/>
            <a:ext cx="1883642" cy="3555879"/>
          </a:xfrm>
          <a:custGeom>
            <a:avLst/>
            <a:gdLst/>
            <a:ahLst/>
            <a:cxnLst/>
            <a:rect l="l" t="t" r="r" b="b"/>
            <a:pathLst>
              <a:path w="11416014" h="21550784" extrusionOk="0">
                <a:moveTo>
                  <a:pt x="0" y="0"/>
                </a:moveTo>
                <a:lnTo>
                  <a:pt x="0" y="21550784"/>
                </a:lnTo>
                <a:lnTo>
                  <a:pt x="11416014" y="21550784"/>
                </a:lnTo>
                <a:lnTo>
                  <a:pt x="11416014" y="0"/>
                </a:lnTo>
                <a:lnTo>
                  <a:pt x="0" y="0"/>
                </a:lnTo>
                <a:close/>
                <a:moveTo>
                  <a:pt x="11355054" y="21489823"/>
                </a:moveTo>
                <a:lnTo>
                  <a:pt x="59690" y="21489823"/>
                </a:lnTo>
                <a:lnTo>
                  <a:pt x="59690" y="59690"/>
                </a:lnTo>
                <a:lnTo>
                  <a:pt x="11355054" y="59690"/>
                </a:lnTo>
                <a:lnTo>
                  <a:pt x="11355054" y="21489823"/>
                </a:lnTo>
                <a:close/>
              </a:path>
            </a:pathLst>
          </a:custGeom>
          <a:solidFill>
            <a:schemeClr val="dk1"/>
          </a:solidFill>
          <a:ln>
            <a:noFill/>
          </a:ln>
        </p:spPr>
      </p:sp>
      <p:sp>
        <p:nvSpPr>
          <p:cNvPr id="622" name="Google Shape;622;p33"/>
          <p:cNvSpPr txBox="1"/>
          <p:nvPr/>
        </p:nvSpPr>
        <p:spPr>
          <a:xfrm>
            <a:off x="1553091" y="781899"/>
            <a:ext cx="1468500" cy="1384995"/>
          </a:xfrm>
          <a:prstGeom prst="rect">
            <a:avLst/>
          </a:prstGeom>
          <a:noFill/>
          <a:ln>
            <a:noFill/>
          </a:ln>
        </p:spPr>
        <p:txBody>
          <a:bodyPr spcFirstLastPara="1" wrap="square" lIns="0" tIns="0" rIns="0" bIns="0" anchor="t" anchorCtr="0">
            <a:spAutoFit/>
          </a:bodyPr>
          <a:lstStyle/>
          <a:p>
            <a:pPr marL="0" marR="0" lvl="0" indent="0" algn="ctr">
              <a:lnSpc>
                <a:spcPct val="125000"/>
              </a:lnSpc>
              <a:spcBef>
                <a:spcPts val="0"/>
              </a:spcBef>
              <a:spcAft>
                <a:spcPts val="0"/>
              </a:spcAft>
              <a:buNone/>
            </a:pPr>
            <a:r>
              <a:rPr lang="en" sz="7200" b="1">
                <a:solidFill>
                  <a:schemeClr val="accent1"/>
                </a:solidFill>
                <a:latin typeface="Barlow"/>
              </a:rPr>
              <a:t>S</a:t>
            </a:r>
            <a:endParaRPr lang="en-US"/>
          </a:p>
        </p:txBody>
      </p:sp>
      <p:sp>
        <p:nvSpPr>
          <p:cNvPr id="623" name="Google Shape;623;p33"/>
          <p:cNvSpPr/>
          <p:nvPr/>
        </p:nvSpPr>
        <p:spPr>
          <a:xfrm>
            <a:off x="2628971" y="4482377"/>
            <a:ext cx="1810639" cy="1810639"/>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24" name="Google Shape;624;p33"/>
          <p:cNvSpPr/>
          <p:nvPr/>
        </p:nvSpPr>
        <p:spPr>
          <a:xfrm>
            <a:off x="3359959" y="752234"/>
            <a:ext cx="1883642" cy="3555879"/>
          </a:xfrm>
          <a:custGeom>
            <a:avLst/>
            <a:gdLst/>
            <a:ahLst/>
            <a:cxnLst/>
            <a:rect l="l" t="t" r="r" b="b"/>
            <a:pathLst>
              <a:path w="11416014" h="21550784" extrusionOk="0">
                <a:moveTo>
                  <a:pt x="0" y="0"/>
                </a:moveTo>
                <a:lnTo>
                  <a:pt x="0" y="21550784"/>
                </a:lnTo>
                <a:lnTo>
                  <a:pt x="11416014" y="21550784"/>
                </a:lnTo>
                <a:lnTo>
                  <a:pt x="11416014" y="0"/>
                </a:lnTo>
                <a:lnTo>
                  <a:pt x="0" y="0"/>
                </a:lnTo>
                <a:close/>
                <a:moveTo>
                  <a:pt x="11355054" y="21489823"/>
                </a:moveTo>
                <a:lnTo>
                  <a:pt x="59690" y="21489823"/>
                </a:lnTo>
                <a:lnTo>
                  <a:pt x="59690" y="59690"/>
                </a:lnTo>
                <a:lnTo>
                  <a:pt x="11355054" y="59690"/>
                </a:lnTo>
                <a:lnTo>
                  <a:pt x="11355054" y="21489823"/>
                </a:lnTo>
                <a:close/>
              </a:path>
            </a:pathLst>
          </a:custGeom>
          <a:solidFill>
            <a:schemeClr val="dk1"/>
          </a:solidFill>
          <a:ln>
            <a:noFill/>
          </a:ln>
        </p:spPr>
      </p:sp>
      <p:sp>
        <p:nvSpPr>
          <p:cNvPr id="625" name="Google Shape;625;p33"/>
          <p:cNvSpPr txBox="1"/>
          <p:nvPr/>
        </p:nvSpPr>
        <p:spPr>
          <a:xfrm>
            <a:off x="3555164" y="790760"/>
            <a:ext cx="1481100" cy="1384995"/>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 sz="7200" b="1">
                <a:solidFill>
                  <a:schemeClr val="accent1"/>
                </a:solidFill>
                <a:latin typeface="Barlow"/>
                <a:ea typeface="Barlow"/>
                <a:cs typeface="Barlow"/>
                <a:sym typeface="Barlow"/>
              </a:rPr>
              <a:t>M</a:t>
            </a:r>
            <a:endParaRPr sz="700">
              <a:solidFill>
                <a:schemeClr val="accent1"/>
              </a:solidFill>
              <a:latin typeface="Barlow"/>
              <a:ea typeface="Barlow"/>
              <a:cs typeface="Barlow"/>
              <a:sym typeface="Barlow"/>
            </a:endParaRPr>
          </a:p>
        </p:txBody>
      </p:sp>
      <p:sp>
        <p:nvSpPr>
          <p:cNvPr id="626" name="Google Shape;626;p33"/>
          <p:cNvSpPr/>
          <p:nvPr/>
        </p:nvSpPr>
        <p:spPr>
          <a:xfrm>
            <a:off x="5374649" y="752234"/>
            <a:ext cx="1883642" cy="3555879"/>
          </a:xfrm>
          <a:custGeom>
            <a:avLst/>
            <a:gdLst/>
            <a:ahLst/>
            <a:cxnLst/>
            <a:rect l="l" t="t" r="r" b="b"/>
            <a:pathLst>
              <a:path w="11416014" h="21550784" extrusionOk="0">
                <a:moveTo>
                  <a:pt x="0" y="0"/>
                </a:moveTo>
                <a:lnTo>
                  <a:pt x="0" y="21550784"/>
                </a:lnTo>
                <a:lnTo>
                  <a:pt x="11416014" y="21550784"/>
                </a:lnTo>
                <a:lnTo>
                  <a:pt x="11416014" y="0"/>
                </a:lnTo>
                <a:lnTo>
                  <a:pt x="0" y="0"/>
                </a:lnTo>
                <a:close/>
                <a:moveTo>
                  <a:pt x="11355054" y="21489823"/>
                </a:moveTo>
                <a:lnTo>
                  <a:pt x="59690" y="21489823"/>
                </a:lnTo>
                <a:lnTo>
                  <a:pt x="59690" y="59690"/>
                </a:lnTo>
                <a:lnTo>
                  <a:pt x="11355054" y="59690"/>
                </a:lnTo>
                <a:lnTo>
                  <a:pt x="11355054" y="21489823"/>
                </a:lnTo>
                <a:close/>
              </a:path>
            </a:pathLst>
          </a:custGeom>
          <a:solidFill>
            <a:schemeClr val="dk1"/>
          </a:solidFill>
          <a:ln>
            <a:noFill/>
          </a:ln>
        </p:spPr>
      </p:sp>
      <p:sp>
        <p:nvSpPr>
          <p:cNvPr id="627" name="Google Shape;627;p33"/>
          <p:cNvSpPr txBox="1"/>
          <p:nvPr/>
        </p:nvSpPr>
        <p:spPr>
          <a:xfrm>
            <a:off x="5516691" y="781899"/>
            <a:ext cx="1481100" cy="1384995"/>
          </a:xfrm>
          <a:prstGeom prst="rect">
            <a:avLst/>
          </a:prstGeom>
          <a:noFill/>
          <a:ln>
            <a:noFill/>
          </a:ln>
        </p:spPr>
        <p:txBody>
          <a:bodyPr spcFirstLastPara="1" wrap="square" lIns="0" tIns="0" rIns="0" bIns="0" anchor="t" anchorCtr="0">
            <a:spAutoFit/>
          </a:bodyPr>
          <a:lstStyle/>
          <a:p>
            <a:pPr marL="0" marR="0" lvl="0" indent="0" algn="ctr">
              <a:lnSpc>
                <a:spcPct val="125000"/>
              </a:lnSpc>
              <a:spcBef>
                <a:spcPts val="0"/>
              </a:spcBef>
              <a:spcAft>
                <a:spcPts val="0"/>
              </a:spcAft>
              <a:buNone/>
            </a:pPr>
            <a:r>
              <a:rPr lang="en" sz="7200" b="1">
                <a:solidFill>
                  <a:schemeClr val="accent1"/>
                </a:solidFill>
                <a:latin typeface="Barlow"/>
                <a:sym typeface="Barlow"/>
              </a:rPr>
              <a:t>CX</a:t>
            </a:r>
            <a:endParaRPr lang="en-US" sz="7200">
              <a:solidFill>
                <a:schemeClr val="accent1"/>
              </a:solidFill>
            </a:endParaRPr>
          </a:p>
        </p:txBody>
      </p:sp>
      <p:grpSp>
        <p:nvGrpSpPr>
          <p:cNvPr id="630" name="Google Shape;630;p33"/>
          <p:cNvGrpSpPr/>
          <p:nvPr/>
        </p:nvGrpSpPr>
        <p:grpSpPr>
          <a:xfrm>
            <a:off x="1540641" y="2153431"/>
            <a:ext cx="1487175" cy="1281639"/>
            <a:chOff x="448" y="-295725"/>
            <a:chExt cx="3965800" cy="3417703"/>
          </a:xfrm>
        </p:grpSpPr>
        <p:sp>
          <p:nvSpPr>
            <p:cNvPr id="631" name="Google Shape;631;p33"/>
            <p:cNvSpPr txBox="1"/>
            <p:nvPr/>
          </p:nvSpPr>
          <p:spPr>
            <a:xfrm>
              <a:off x="448" y="-295725"/>
              <a:ext cx="3949200" cy="640176"/>
            </a:xfrm>
            <a:prstGeom prst="rect">
              <a:avLst/>
            </a:prstGeom>
            <a:noFill/>
            <a:ln>
              <a:noFill/>
            </a:ln>
          </p:spPr>
          <p:txBody>
            <a:bodyPr spcFirstLastPara="1" wrap="square" lIns="0" tIns="0" rIns="0" bIns="0" anchor="t" anchorCtr="0">
              <a:spAutoFit/>
            </a:bodyPr>
            <a:lstStyle/>
            <a:p>
              <a:pPr algn="ctr">
                <a:lnSpc>
                  <a:spcPct val="120000"/>
                </a:lnSpc>
              </a:pPr>
              <a:r>
                <a:rPr lang="en" sz="1300" b="1">
                  <a:solidFill>
                    <a:schemeClr val="dk1"/>
                  </a:solidFill>
                  <a:latin typeface="Barlow"/>
                  <a:ea typeface="Barlow"/>
                  <a:cs typeface="Barlow"/>
                  <a:sym typeface="Barlow"/>
                </a:rPr>
                <a:t>Strategy Ops</a:t>
              </a:r>
              <a:endParaRPr lang="en-US" sz="1300">
                <a:solidFill>
                  <a:schemeClr val="dk1"/>
                </a:solidFill>
                <a:latin typeface="Barlow"/>
                <a:ea typeface="Barlow"/>
                <a:cs typeface="Barlow"/>
              </a:endParaRPr>
            </a:p>
          </p:txBody>
        </p:sp>
        <p:sp>
          <p:nvSpPr>
            <p:cNvPr id="632" name="Google Shape;632;p33"/>
            <p:cNvSpPr txBox="1"/>
            <p:nvPr/>
          </p:nvSpPr>
          <p:spPr>
            <a:xfrm>
              <a:off x="17048" y="536656"/>
              <a:ext cx="3949200" cy="2585322"/>
            </a:xfrm>
            <a:prstGeom prst="rect">
              <a:avLst/>
            </a:prstGeom>
            <a:noFill/>
            <a:ln>
              <a:noFill/>
            </a:ln>
          </p:spPr>
          <p:txBody>
            <a:bodyPr spcFirstLastPara="1" wrap="square" lIns="0" tIns="0" rIns="0" bIns="0" anchor="t" anchorCtr="0">
              <a:spAutoFit/>
            </a:bodyPr>
            <a:lstStyle/>
            <a:p>
              <a:pPr algn="ctr">
                <a:lnSpc>
                  <a:spcPct val="140000"/>
                </a:lnSpc>
              </a:pPr>
              <a:r>
                <a:rPr lang="en-US" sz="900">
                  <a:solidFill>
                    <a:schemeClr val="dk1"/>
                  </a:solidFill>
                  <a:latin typeface="Barlow"/>
                  <a:ea typeface="Barlow"/>
                  <a:cs typeface="Barlow"/>
                </a:rPr>
                <a:t>This DB is designed such a way that operation teams can strategies discounts on products based on the demand </a:t>
              </a:r>
              <a:endParaRPr lang="en-US"/>
            </a:p>
          </p:txBody>
        </p:sp>
      </p:grpSp>
      <p:grpSp>
        <p:nvGrpSpPr>
          <p:cNvPr id="633" name="Google Shape;633;p33"/>
          <p:cNvGrpSpPr/>
          <p:nvPr/>
        </p:nvGrpSpPr>
        <p:grpSpPr>
          <a:xfrm>
            <a:off x="3534290" y="2185747"/>
            <a:ext cx="1493667" cy="1433549"/>
            <a:chOff x="-55664" y="-209549"/>
            <a:chExt cx="3983112" cy="3822798"/>
          </a:xfrm>
        </p:grpSpPr>
        <p:sp>
          <p:nvSpPr>
            <p:cNvPr id="634" name="Google Shape;634;p33"/>
            <p:cNvSpPr txBox="1"/>
            <p:nvPr/>
          </p:nvSpPr>
          <p:spPr>
            <a:xfrm>
              <a:off x="-21752" y="-209549"/>
              <a:ext cx="3949200" cy="640176"/>
            </a:xfrm>
            <a:prstGeom prst="rect">
              <a:avLst/>
            </a:prstGeom>
            <a:noFill/>
            <a:ln>
              <a:noFill/>
            </a:ln>
          </p:spPr>
          <p:txBody>
            <a:bodyPr spcFirstLastPara="1" wrap="square" lIns="0" tIns="0" rIns="0" bIns="0" anchor="t" anchorCtr="0">
              <a:spAutoFit/>
            </a:bodyPr>
            <a:lstStyle/>
            <a:p>
              <a:pPr algn="ctr">
                <a:lnSpc>
                  <a:spcPct val="120000"/>
                </a:lnSpc>
              </a:pPr>
              <a:r>
                <a:rPr lang="en" sz="1300" b="1">
                  <a:solidFill>
                    <a:schemeClr val="dk1"/>
                  </a:solidFill>
                  <a:latin typeface="Barlow"/>
                  <a:ea typeface="Barlow"/>
                  <a:cs typeface="Barlow"/>
                  <a:sym typeface="Barlow"/>
                </a:rPr>
                <a:t>Marketing Ops </a:t>
              </a:r>
              <a:endParaRPr lang="en-US" sz="1300">
                <a:solidFill>
                  <a:schemeClr val="dk1"/>
                </a:solidFill>
                <a:latin typeface="Barlow"/>
                <a:ea typeface="Barlow"/>
                <a:cs typeface="Barlow"/>
              </a:endParaRPr>
            </a:p>
          </p:txBody>
        </p:sp>
        <p:sp>
          <p:nvSpPr>
            <p:cNvPr id="635" name="Google Shape;635;p33"/>
            <p:cNvSpPr txBox="1"/>
            <p:nvPr/>
          </p:nvSpPr>
          <p:spPr>
            <a:xfrm>
              <a:off x="-55664" y="510862"/>
              <a:ext cx="3949200" cy="3102387"/>
            </a:xfrm>
            <a:prstGeom prst="rect">
              <a:avLst/>
            </a:prstGeom>
            <a:noFill/>
            <a:ln>
              <a:noFill/>
            </a:ln>
          </p:spPr>
          <p:txBody>
            <a:bodyPr spcFirstLastPara="1" wrap="square" lIns="0" tIns="0" rIns="0" bIns="0" anchor="t" anchorCtr="0">
              <a:spAutoFit/>
            </a:bodyPr>
            <a:lstStyle/>
            <a:p>
              <a:pPr algn="ctr">
                <a:lnSpc>
                  <a:spcPct val="140000"/>
                </a:lnSpc>
              </a:pPr>
              <a:r>
                <a:rPr lang="en-US" sz="900">
                  <a:solidFill>
                    <a:schemeClr val="dk1"/>
                  </a:solidFill>
                  <a:latin typeface="Barlow"/>
                </a:rPr>
                <a:t>One of the marketing strategy that we used in this DB is health-membership to target customers by giving reward points  and increase the customer base.</a:t>
              </a:r>
              <a:endParaRPr lang="en-US">
                <a:solidFill>
                  <a:schemeClr val="dk1"/>
                </a:solidFill>
              </a:endParaRPr>
            </a:p>
          </p:txBody>
        </p:sp>
      </p:grpSp>
      <p:grpSp>
        <p:nvGrpSpPr>
          <p:cNvPr id="636" name="Google Shape;636;p33"/>
          <p:cNvGrpSpPr/>
          <p:nvPr/>
        </p:nvGrpSpPr>
        <p:grpSpPr>
          <a:xfrm>
            <a:off x="5507831" y="2185747"/>
            <a:ext cx="1662589" cy="2022990"/>
            <a:chOff x="-177174" y="-181762"/>
            <a:chExt cx="4446263" cy="4607763"/>
          </a:xfrm>
        </p:grpSpPr>
        <p:sp>
          <p:nvSpPr>
            <p:cNvPr id="637" name="Google Shape;637;p33"/>
            <p:cNvSpPr txBox="1"/>
            <p:nvPr/>
          </p:nvSpPr>
          <p:spPr>
            <a:xfrm>
              <a:off x="-177174" y="-181762"/>
              <a:ext cx="4446263" cy="546798"/>
            </a:xfrm>
            <a:prstGeom prst="rect">
              <a:avLst/>
            </a:prstGeom>
            <a:noFill/>
            <a:ln>
              <a:noFill/>
            </a:ln>
          </p:spPr>
          <p:txBody>
            <a:bodyPr spcFirstLastPara="1" wrap="square" lIns="0" tIns="0" rIns="0" bIns="0" anchor="t" anchorCtr="0">
              <a:spAutoFit/>
            </a:bodyPr>
            <a:lstStyle/>
            <a:p>
              <a:pPr algn="ctr">
                <a:lnSpc>
                  <a:spcPct val="120000"/>
                </a:lnSpc>
              </a:pPr>
              <a:r>
                <a:rPr lang="en" sz="1300" b="1">
                  <a:solidFill>
                    <a:schemeClr val="dk1"/>
                  </a:solidFill>
                  <a:latin typeface="Barlow"/>
                  <a:ea typeface="Barlow"/>
                  <a:cs typeface="Barlow"/>
                  <a:sym typeface="Barlow"/>
                </a:rPr>
                <a:t>Customer Experience</a:t>
              </a:r>
              <a:endParaRPr lang="en-US" sz="1300" b="1">
                <a:solidFill>
                  <a:schemeClr val="dk1"/>
                </a:solidFill>
                <a:latin typeface="Barlow"/>
                <a:ea typeface="Barlow"/>
                <a:cs typeface="Barlow"/>
              </a:endParaRPr>
            </a:p>
          </p:txBody>
        </p:sp>
        <p:sp>
          <p:nvSpPr>
            <p:cNvPr id="638" name="Google Shape;638;p33"/>
            <p:cNvSpPr txBox="1"/>
            <p:nvPr/>
          </p:nvSpPr>
          <p:spPr>
            <a:xfrm>
              <a:off x="14268" y="451204"/>
              <a:ext cx="3949199" cy="3974797"/>
            </a:xfrm>
            <a:prstGeom prst="rect">
              <a:avLst/>
            </a:prstGeom>
            <a:noFill/>
            <a:ln>
              <a:noFill/>
            </a:ln>
          </p:spPr>
          <p:txBody>
            <a:bodyPr spcFirstLastPara="1" wrap="square" lIns="0" tIns="0" rIns="0" bIns="0" anchor="t" anchorCtr="0">
              <a:spAutoFit/>
            </a:bodyPr>
            <a:lstStyle/>
            <a:p>
              <a:pPr algn="ctr">
                <a:lnSpc>
                  <a:spcPct val="140000"/>
                </a:lnSpc>
              </a:pPr>
              <a:r>
                <a:rPr lang="en" sz="900">
                  <a:solidFill>
                    <a:schemeClr val="dk1"/>
                  </a:solidFill>
                  <a:latin typeface="Barlow"/>
                  <a:ea typeface="Barlow"/>
                  <a:cs typeface="Barlow"/>
                  <a:sym typeface="Barlow"/>
                </a:rPr>
                <a:t>One of the mottos of any org is customer satisfaction, Here the data and visual dashboards from database help the orgs to improve customer experience by looking into CX reviews at product and order level issues.</a:t>
              </a:r>
              <a:endParaRPr lang="en" sz="900">
                <a:solidFill>
                  <a:schemeClr val="dk1"/>
                </a:solidFill>
                <a:latin typeface="Barlow"/>
                <a:ea typeface="Barlow"/>
                <a:cs typeface="Barlow"/>
              </a:endParaRPr>
            </a:p>
          </p:txBody>
        </p:sp>
      </p:grpSp>
      <p:sp>
        <p:nvSpPr>
          <p:cNvPr id="642" name="Google Shape;642;p33"/>
          <p:cNvSpPr/>
          <p:nvPr/>
        </p:nvSpPr>
        <p:spPr>
          <a:xfrm rot="5400000">
            <a:off x="6528752" y="211464"/>
            <a:ext cx="1219200" cy="1219196"/>
          </a:xfrm>
          <a:custGeom>
            <a:avLst/>
            <a:gdLst/>
            <a:ahLst/>
            <a:cxnLst/>
            <a:rect l="l" t="t" r="r" b="b"/>
            <a:pathLst>
              <a:path w="2438400" h="2438393" extrusionOk="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3" name="Google Shape;643;p33"/>
          <p:cNvSpPr/>
          <p:nvPr/>
        </p:nvSpPr>
        <p:spPr>
          <a:xfrm>
            <a:off x="244527" y="379439"/>
            <a:ext cx="539646" cy="134912"/>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4" name="Google Shape;644;p33"/>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6"/>
        <p:cNvGrpSpPr/>
        <p:nvPr/>
      </p:nvGrpSpPr>
      <p:grpSpPr>
        <a:xfrm>
          <a:off x="0" y="0"/>
          <a:ext cx="0" cy="0"/>
          <a:chOff x="0" y="0"/>
          <a:chExt cx="0" cy="0"/>
        </a:xfrm>
      </p:grpSpPr>
      <p:sp>
        <p:nvSpPr>
          <p:cNvPr id="137" name="Google Shape;137;p18"/>
          <p:cNvSpPr/>
          <p:nvPr/>
        </p:nvSpPr>
        <p:spPr>
          <a:xfrm>
            <a:off x="5934195" y="0"/>
            <a:ext cx="3170058" cy="5143500"/>
          </a:xfrm>
          <a:prstGeom prst="rect">
            <a:avLst/>
          </a:pr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8" name="Google Shape;138;p1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39" name="Google Shape;139;p18"/>
          <p:cNvSpPr txBox="1">
            <a:spLocks noGrp="1"/>
          </p:cNvSpPr>
          <p:nvPr>
            <p:ph type="subTitle" idx="1"/>
          </p:nvPr>
        </p:nvSpPr>
        <p:spPr>
          <a:xfrm>
            <a:off x="171042" y="1724540"/>
            <a:ext cx="4263990" cy="1898524"/>
          </a:xfrm>
          <a:prstGeom prst="rect">
            <a:avLst/>
          </a:prstGeom>
        </p:spPr>
        <p:txBody>
          <a:bodyPr spcFirstLastPara="1" wrap="square" lIns="0" tIns="0" rIns="0" bIns="0" anchor="t" anchorCtr="0">
            <a:noAutofit/>
          </a:bodyPr>
          <a:lstStyle/>
          <a:p>
            <a:pPr marL="0" indent="0" algn="just">
              <a:lnSpc>
                <a:spcPct val="114999"/>
              </a:lnSpc>
              <a:spcAft>
                <a:spcPts val="800"/>
              </a:spcAft>
            </a:pPr>
            <a:r>
              <a:rPr lang="en"/>
              <a:t>This particular DB contains 15 entity tables with relationships  in the normalized form that gives end-end workflow of an ecommerce org.</a:t>
            </a:r>
            <a:endParaRPr lang="en-US"/>
          </a:p>
          <a:p>
            <a:pPr marL="0" indent="0" algn="just">
              <a:lnSpc>
                <a:spcPct val="114999"/>
              </a:lnSpc>
              <a:spcAft>
                <a:spcPts val="800"/>
              </a:spcAft>
            </a:pPr>
            <a:r>
              <a:rPr lang="en"/>
              <a:t>Each entity table and their relationships are explained in the design document below.</a:t>
            </a:r>
            <a:endParaRPr lang="en">
              <a:solidFill>
                <a:srgbClr val="363739"/>
              </a:solidFill>
            </a:endParaRPr>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p:txBody>
      </p:sp>
      <p:sp>
        <p:nvSpPr>
          <p:cNvPr id="140" name="Google Shape;140;p18"/>
          <p:cNvSpPr txBox="1">
            <a:spLocks noGrp="1"/>
          </p:cNvSpPr>
          <p:nvPr>
            <p:ph type="title"/>
          </p:nvPr>
        </p:nvSpPr>
        <p:spPr>
          <a:xfrm>
            <a:off x="171042" y="711760"/>
            <a:ext cx="4543095" cy="640640"/>
          </a:xfrm>
          <a:prstGeom prst="rect">
            <a:avLst/>
          </a:prstGeom>
        </p:spPr>
        <p:txBody>
          <a:bodyPr spcFirstLastPara="1" wrap="square" lIns="0" tIns="0" rIns="0" bIns="0" anchor="b" anchorCtr="0">
            <a:noAutofit/>
          </a:bodyPr>
          <a:lstStyle/>
          <a:p>
            <a:r>
              <a:rPr lang="en"/>
              <a:t>Design Document</a:t>
            </a:r>
          </a:p>
        </p:txBody>
      </p:sp>
      <p:pic>
        <p:nvPicPr>
          <p:cNvPr id="2" name="Picture 2">
            <a:extLst>
              <a:ext uri="{FF2B5EF4-FFF2-40B4-BE49-F238E27FC236}">
                <a16:creationId xmlns:a16="http://schemas.microsoft.com/office/drawing/2014/main" id="{62D2E86F-AC89-4C76-B6FF-D47AB694D849}"/>
              </a:ext>
            </a:extLst>
          </p:cNvPr>
          <p:cNvPicPr>
            <a:picLocks noChangeAspect="1"/>
          </p:cNvPicPr>
          <p:nvPr/>
        </p:nvPicPr>
        <p:blipFill>
          <a:blip r:embed="rId3"/>
          <a:stretch>
            <a:fillRect/>
          </a:stretch>
        </p:blipFill>
        <p:spPr>
          <a:xfrm>
            <a:off x="5939902" y="821814"/>
            <a:ext cx="3160837" cy="3096390"/>
          </a:xfrm>
          <a:prstGeom prst="rect">
            <a:avLst/>
          </a:prstGeom>
        </p:spPr>
      </p:pic>
      <p:sp>
        <p:nvSpPr>
          <p:cNvPr id="3" name="TextBox 2">
            <a:extLst>
              <a:ext uri="{FF2B5EF4-FFF2-40B4-BE49-F238E27FC236}">
                <a16:creationId xmlns:a16="http://schemas.microsoft.com/office/drawing/2014/main" id="{2746ACC2-BB1D-44E6-89C1-26369AE71600}"/>
              </a:ext>
            </a:extLst>
          </p:cNvPr>
          <p:cNvSpPr txBox="1"/>
          <p:nvPr/>
        </p:nvSpPr>
        <p:spPr>
          <a:xfrm>
            <a:off x="90377" y="362348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rPr>
              <a:t>Design Document : </a:t>
            </a:r>
            <a:r>
              <a:rPr lang="en-US" b="1">
                <a:solidFill>
                  <a:schemeClr val="tx1"/>
                </a:solidFill>
                <a:hlinkClick r:id="rId4">
                  <a:extLst>
                    <a:ext uri="{A12FA001-AC4F-418D-AE19-62706E023703}">
                      <ahyp:hlinkClr xmlns:ahyp="http://schemas.microsoft.com/office/drawing/2018/hyperlinkcolor" val="tx"/>
                    </a:ext>
                  </a:extLst>
                </a:hlinkClick>
              </a:rPr>
              <a:t>Link</a:t>
            </a:r>
            <a:r>
              <a:rPr lang="en-US">
                <a:solidFill>
                  <a:schemeClr val="tx1"/>
                </a:solidFill>
              </a:rPr>
              <a:t> </a:t>
            </a:r>
          </a:p>
        </p:txBody>
      </p:sp>
    </p:spTree>
    <p:extLst>
      <p:ext uri="{BB962C8B-B14F-4D97-AF65-F5344CB8AC3E}">
        <p14:creationId xmlns:p14="http://schemas.microsoft.com/office/powerpoint/2010/main" val="2432591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1" name="Google Shape;131;p17"/>
          <p:cNvSpPr txBox="1">
            <a:spLocks noGrp="1"/>
          </p:cNvSpPr>
          <p:nvPr>
            <p:ph type="ctrTitle"/>
          </p:nvPr>
        </p:nvSpPr>
        <p:spPr>
          <a:xfrm>
            <a:off x="3313958" y="1032"/>
            <a:ext cx="5557200" cy="631200"/>
          </a:xfrm>
          <a:prstGeom prst="rect">
            <a:avLst/>
          </a:prstGeom>
        </p:spPr>
        <p:txBody>
          <a:bodyPr spcFirstLastPara="1" wrap="square" lIns="0" tIns="0" rIns="0" bIns="0" anchor="ctr" anchorCtr="0">
            <a:noAutofit/>
          </a:bodyPr>
          <a:lstStyle/>
          <a:p>
            <a:r>
              <a:rPr lang="en" sz="3200"/>
              <a:t>ER Diagram</a:t>
            </a:r>
          </a:p>
        </p:txBody>
      </p:sp>
      <p:sp>
        <p:nvSpPr>
          <p:cNvPr id="3" name="Google Shape;138;p18">
            <a:extLst>
              <a:ext uri="{FF2B5EF4-FFF2-40B4-BE49-F238E27FC236}">
                <a16:creationId xmlns:a16="http://schemas.microsoft.com/office/drawing/2014/main" id="{6EC750AC-25D5-406A-BDE4-960FEEBCE4B7}"/>
              </a:ext>
            </a:extLst>
          </p:cNvPr>
          <p:cNvSpPr txBox="1">
            <a:spLocks/>
          </p:cNvSpPr>
          <p:nvPr/>
        </p:nvSpPr>
        <p:spPr>
          <a:xfrm>
            <a:off x="8596180" y="4888864"/>
            <a:ext cx="548700" cy="181800"/>
          </a:xfrm>
          <a:prstGeom prst="rect">
            <a:avLst/>
          </a:prstGeom>
          <a:solidFill>
            <a:schemeClr val="accent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1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1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1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1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1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1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1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1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100" b="1" i="0" u="none" strike="noStrike" cap="none">
                <a:solidFill>
                  <a:schemeClr val="dk1"/>
                </a:solidFill>
                <a:latin typeface="Barlow"/>
                <a:ea typeface="Barlow"/>
                <a:cs typeface="Barlow"/>
                <a:sym typeface="Barlow"/>
              </a:defRPr>
            </a:lvl9pPr>
          </a:lstStyle>
          <a:p>
            <a:r>
              <a:rPr lang="en"/>
              <a:t>6</a:t>
            </a:r>
          </a:p>
        </p:txBody>
      </p:sp>
      <p:pic>
        <p:nvPicPr>
          <p:cNvPr id="2" name="Picture 4" descr="Diagram, timeline&#10;&#10;Description automatically generated">
            <a:extLst>
              <a:ext uri="{FF2B5EF4-FFF2-40B4-BE49-F238E27FC236}">
                <a16:creationId xmlns:a16="http://schemas.microsoft.com/office/drawing/2014/main" id="{60237E42-DDED-4B27-BF0C-95929AF5850B}"/>
              </a:ext>
            </a:extLst>
          </p:cNvPr>
          <p:cNvPicPr>
            <a:picLocks noChangeAspect="1"/>
          </p:cNvPicPr>
          <p:nvPr/>
        </p:nvPicPr>
        <p:blipFill>
          <a:blip r:embed="rId4"/>
          <a:stretch>
            <a:fillRect/>
          </a:stretch>
        </p:blipFill>
        <p:spPr>
          <a:xfrm>
            <a:off x="1004300" y="562055"/>
            <a:ext cx="7219574" cy="4506951"/>
          </a:xfrm>
          <a:prstGeom prst="rect">
            <a:avLst/>
          </a:prstGeom>
        </p:spPr>
      </p:pic>
    </p:spTree>
    <p:extLst>
      <p:ext uri="{BB962C8B-B14F-4D97-AF65-F5344CB8AC3E}">
        <p14:creationId xmlns:p14="http://schemas.microsoft.com/office/powerpoint/2010/main" val="2888130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6"/>
        <p:cNvGrpSpPr/>
        <p:nvPr/>
      </p:nvGrpSpPr>
      <p:grpSpPr>
        <a:xfrm>
          <a:off x="0" y="0"/>
          <a:ext cx="0" cy="0"/>
          <a:chOff x="0" y="0"/>
          <a:chExt cx="0" cy="0"/>
        </a:xfrm>
      </p:grpSpPr>
      <p:sp>
        <p:nvSpPr>
          <p:cNvPr id="137" name="Google Shape;137;p18"/>
          <p:cNvSpPr/>
          <p:nvPr/>
        </p:nvSpPr>
        <p:spPr>
          <a:xfrm>
            <a:off x="5934195" y="0"/>
            <a:ext cx="3170058" cy="5143500"/>
          </a:xfrm>
          <a:prstGeom prst="rect">
            <a:avLst/>
          </a:pr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8" name="Google Shape;138;p1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39" name="Google Shape;139;p18"/>
          <p:cNvSpPr txBox="1">
            <a:spLocks noGrp="1"/>
          </p:cNvSpPr>
          <p:nvPr>
            <p:ph type="subTitle" idx="1"/>
          </p:nvPr>
        </p:nvSpPr>
        <p:spPr>
          <a:xfrm>
            <a:off x="85493" y="4467579"/>
            <a:ext cx="2734842" cy="423706"/>
          </a:xfrm>
          <a:prstGeom prst="rect">
            <a:avLst/>
          </a:prstGeom>
        </p:spPr>
        <p:txBody>
          <a:bodyPr spcFirstLastPara="1" wrap="square" lIns="0" tIns="0" rIns="0" bIns="0" anchor="t" anchorCtr="0">
            <a:noAutofit/>
          </a:bodyPr>
          <a:lstStyle/>
          <a:p>
            <a:pPr>
              <a:lnSpc>
                <a:spcPct val="114999"/>
              </a:lnSpc>
            </a:pPr>
            <a:r>
              <a:rPr lang="en-US">
                <a:solidFill>
                  <a:schemeClr val="tx1"/>
                </a:solidFill>
              </a:rPr>
              <a:t>DDL Create Tables :</a:t>
            </a:r>
            <a:r>
              <a:rPr lang="en-US">
                <a:solidFill>
                  <a:schemeClr val="accent1"/>
                </a:solidFill>
              </a:rPr>
              <a:t> </a:t>
            </a:r>
            <a:r>
              <a:rPr lang="en-US" b="1">
                <a:solidFill>
                  <a:srgbClr val="0070C0"/>
                </a:solidFill>
                <a:hlinkClick r:id="rId3"/>
              </a:rPr>
              <a:t>Link</a:t>
            </a:r>
            <a:endParaRPr lang="en" b="1">
              <a:solidFill>
                <a:srgbClr val="0070C0"/>
              </a:solidFill>
            </a:endParaRPr>
          </a:p>
          <a:p>
            <a:pPr>
              <a:lnSpc>
                <a:spcPct val="114999"/>
              </a:lnSpc>
            </a:pPr>
            <a:endParaRPr lang="en-US" b="1">
              <a:solidFill>
                <a:srgbClr val="0070C0"/>
              </a:solidFill>
            </a:endParaRPr>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p:txBody>
      </p:sp>
      <p:sp>
        <p:nvSpPr>
          <p:cNvPr id="140" name="Google Shape;140;p18"/>
          <p:cNvSpPr txBox="1">
            <a:spLocks noGrp="1"/>
          </p:cNvSpPr>
          <p:nvPr>
            <p:ph type="title"/>
          </p:nvPr>
        </p:nvSpPr>
        <p:spPr>
          <a:xfrm>
            <a:off x="171042" y="711760"/>
            <a:ext cx="4543095" cy="640640"/>
          </a:xfrm>
          <a:prstGeom prst="rect">
            <a:avLst/>
          </a:prstGeom>
        </p:spPr>
        <p:txBody>
          <a:bodyPr spcFirstLastPara="1" wrap="square" lIns="0" tIns="0" rIns="0" bIns="0" anchor="b" anchorCtr="0">
            <a:noAutofit/>
          </a:bodyPr>
          <a:lstStyle/>
          <a:p>
            <a:r>
              <a:rPr lang="en"/>
              <a:t>DDL Statements</a:t>
            </a:r>
            <a:endParaRPr lang="en-US"/>
          </a:p>
        </p:txBody>
      </p:sp>
      <p:pic>
        <p:nvPicPr>
          <p:cNvPr id="3" name="Picture 3" descr="A picture containing graphical user interface&#10;&#10;Description automatically generated">
            <a:extLst>
              <a:ext uri="{FF2B5EF4-FFF2-40B4-BE49-F238E27FC236}">
                <a16:creationId xmlns:a16="http://schemas.microsoft.com/office/drawing/2014/main" id="{DAB0F8AB-A20B-46ED-BB3E-AC87D5A380E6}"/>
              </a:ext>
            </a:extLst>
          </p:cNvPr>
          <p:cNvPicPr>
            <a:picLocks noChangeAspect="1"/>
          </p:cNvPicPr>
          <p:nvPr/>
        </p:nvPicPr>
        <p:blipFill>
          <a:blip r:embed="rId4"/>
          <a:stretch>
            <a:fillRect/>
          </a:stretch>
        </p:blipFill>
        <p:spPr>
          <a:xfrm>
            <a:off x="6365870" y="-287578"/>
            <a:ext cx="2353513" cy="2561733"/>
          </a:xfrm>
          <a:prstGeom prst="rect">
            <a:avLst/>
          </a:prstGeom>
        </p:spPr>
      </p:pic>
      <p:sp>
        <p:nvSpPr>
          <p:cNvPr id="2" name="TextBox 1">
            <a:extLst>
              <a:ext uri="{FF2B5EF4-FFF2-40B4-BE49-F238E27FC236}">
                <a16:creationId xmlns:a16="http://schemas.microsoft.com/office/drawing/2014/main" id="{78E33417-2938-4CC4-850B-1D5BAD3F0EE3}"/>
              </a:ext>
            </a:extLst>
          </p:cNvPr>
          <p:cNvSpPr txBox="1"/>
          <p:nvPr/>
        </p:nvSpPr>
        <p:spPr>
          <a:xfrm>
            <a:off x="3399761" y="4438771"/>
            <a:ext cx="669939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Barlow Medium"/>
              </a:rPr>
              <a:t>DDL Objects : </a:t>
            </a:r>
            <a:r>
              <a:rPr lang="en-US" sz="1600" b="1">
                <a:latin typeface="Barlow Medium"/>
                <a:hlinkClick r:id="rId5"/>
              </a:rPr>
              <a:t>Link</a:t>
            </a:r>
            <a:endParaRPr lang="en-US" sz="1600" b="1">
              <a:latin typeface="Barlow Medium"/>
            </a:endParaRPr>
          </a:p>
        </p:txBody>
      </p:sp>
      <p:sp>
        <p:nvSpPr>
          <p:cNvPr id="4" name="TextBox 3">
            <a:extLst>
              <a:ext uri="{FF2B5EF4-FFF2-40B4-BE49-F238E27FC236}">
                <a16:creationId xmlns:a16="http://schemas.microsoft.com/office/drawing/2014/main" id="{7A7A22D2-C121-4CEA-A7DE-68699782B2E6}"/>
              </a:ext>
            </a:extLst>
          </p:cNvPr>
          <p:cNvSpPr txBox="1"/>
          <p:nvPr/>
        </p:nvSpPr>
        <p:spPr>
          <a:xfrm>
            <a:off x="116958" y="1498407"/>
            <a:ext cx="544683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Barlow Medium"/>
              </a:rPr>
              <a:t>Database creation contains 12 entities and 3 associative entities with multiple check </a:t>
            </a:r>
            <a:r>
              <a:rPr lang="en-US"/>
              <a:t>constraints </a:t>
            </a:r>
            <a:r>
              <a:rPr lang="en-US">
                <a:latin typeface="Barlow Medium"/>
              </a:rPr>
              <a:t>and key constraints. </a:t>
            </a:r>
            <a:endParaRPr lang="en-US"/>
          </a:p>
          <a:p>
            <a:pPr algn="just"/>
            <a:r>
              <a:rPr lang="en-US">
                <a:latin typeface="Barlow Medium"/>
              </a:rPr>
              <a:t>Commands to each table and constraints are provided in the link below</a:t>
            </a:r>
          </a:p>
        </p:txBody>
      </p:sp>
      <p:pic>
        <p:nvPicPr>
          <p:cNvPr id="5" name="Picture 5" descr="A picture containing shape&#10;&#10;Description automatically generated">
            <a:extLst>
              <a:ext uri="{FF2B5EF4-FFF2-40B4-BE49-F238E27FC236}">
                <a16:creationId xmlns:a16="http://schemas.microsoft.com/office/drawing/2014/main" id="{D6E67466-6284-4DA0-BEE6-30BD80C4D136}"/>
              </a:ext>
            </a:extLst>
          </p:cNvPr>
          <p:cNvPicPr>
            <a:picLocks noChangeAspect="1"/>
          </p:cNvPicPr>
          <p:nvPr/>
        </p:nvPicPr>
        <p:blipFill>
          <a:blip r:embed="rId6"/>
          <a:stretch>
            <a:fillRect/>
          </a:stretch>
        </p:blipFill>
        <p:spPr>
          <a:xfrm>
            <a:off x="6452191" y="2289987"/>
            <a:ext cx="2016642" cy="2012212"/>
          </a:xfrm>
          <a:prstGeom prst="rect">
            <a:avLst/>
          </a:prstGeom>
        </p:spPr>
      </p:pic>
      <p:sp>
        <p:nvSpPr>
          <p:cNvPr id="6" name="TextBox 5">
            <a:extLst>
              <a:ext uri="{FF2B5EF4-FFF2-40B4-BE49-F238E27FC236}">
                <a16:creationId xmlns:a16="http://schemas.microsoft.com/office/drawing/2014/main" id="{E6FAF126-4B53-4784-82C7-38A251A3B620}"/>
              </a:ext>
            </a:extLst>
          </p:cNvPr>
          <p:cNvSpPr txBox="1"/>
          <p:nvPr/>
        </p:nvSpPr>
        <p:spPr>
          <a:xfrm>
            <a:off x="87054" y="2711967"/>
            <a:ext cx="5507665"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Barlow Medium"/>
              </a:rPr>
              <a:t>Database objects: Stored Procedures, Views, Triggers and Encryptions are implemented on the database.</a:t>
            </a:r>
            <a:endParaRPr lang="en-US"/>
          </a:p>
          <a:p>
            <a:pPr algn="just"/>
            <a:r>
              <a:rPr lang="en-US"/>
              <a:t>Commands for all the data objects are documented in the link below.</a:t>
            </a:r>
          </a:p>
          <a:p>
            <a:endParaRPr lang="en-US">
              <a:latin typeface="Barlow Medium"/>
            </a:endParaRPr>
          </a:p>
        </p:txBody>
      </p:sp>
    </p:spTree>
    <p:extLst>
      <p:ext uri="{BB962C8B-B14F-4D97-AF65-F5344CB8AC3E}">
        <p14:creationId xmlns:p14="http://schemas.microsoft.com/office/powerpoint/2010/main" val="1023440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6"/>
        <p:cNvGrpSpPr/>
        <p:nvPr/>
      </p:nvGrpSpPr>
      <p:grpSpPr>
        <a:xfrm>
          <a:off x="0" y="0"/>
          <a:ext cx="0" cy="0"/>
          <a:chOff x="0" y="0"/>
          <a:chExt cx="0" cy="0"/>
        </a:xfrm>
      </p:grpSpPr>
      <p:sp>
        <p:nvSpPr>
          <p:cNvPr id="137" name="Google Shape;137;p18"/>
          <p:cNvSpPr/>
          <p:nvPr/>
        </p:nvSpPr>
        <p:spPr>
          <a:xfrm>
            <a:off x="5934195" y="0"/>
            <a:ext cx="3170058" cy="5143500"/>
          </a:xfrm>
          <a:prstGeom prst="rect">
            <a:avLst/>
          </a:pr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8" name="Google Shape;138;p1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39" name="Google Shape;139;p18"/>
          <p:cNvSpPr txBox="1">
            <a:spLocks noGrp="1"/>
          </p:cNvSpPr>
          <p:nvPr>
            <p:ph type="subTitle" idx="1"/>
          </p:nvPr>
        </p:nvSpPr>
        <p:spPr>
          <a:xfrm>
            <a:off x="85493" y="4467579"/>
            <a:ext cx="2734842" cy="423706"/>
          </a:xfrm>
          <a:prstGeom prst="rect">
            <a:avLst/>
          </a:prstGeom>
        </p:spPr>
        <p:txBody>
          <a:bodyPr spcFirstLastPara="1" wrap="square" lIns="0" tIns="0" rIns="0" bIns="0" anchor="t" anchorCtr="0">
            <a:noAutofit/>
          </a:bodyPr>
          <a:lstStyle/>
          <a:p>
            <a:pPr>
              <a:lnSpc>
                <a:spcPct val="114999"/>
              </a:lnSpc>
            </a:pPr>
            <a:r>
              <a:rPr lang="en-US">
                <a:solidFill>
                  <a:schemeClr val="tx1"/>
                </a:solidFill>
              </a:rPr>
              <a:t>DDL Population :</a:t>
            </a:r>
            <a:r>
              <a:rPr lang="en-US">
                <a:solidFill>
                  <a:schemeClr val="accent1"/>
                </a:solidFill>
              </a:rPr>
              <a:t> </a:t>
            </a:r>
            <a:r>
              <a:rPr lang="en-US" b="1">
                <a:solidFill>
                  <a:srgbClr val="0070C0"/>
                </a:solidFill>
                <a:hlinkClick r:id="rId3"/>
              </a:rPr>
              <a:t>Link</a:t>
            </a:r>
            <a:endParaRPr lang="en" b="1">
              <a:solidFill>
                <a:srgbClr val="0070C0"/>
              </a:solidFill>
              <a:hlinkClick r:id="rId3"/>
            </a:endParaRPr>
          </a:p>
          <a:p>
            <a:pPr>
              <a:lnSpc>
                <a:spcPct val="114999"/>
              </a:lnSpc>
            </a:pPr>
            <a:endParaRPr lang="en-US" b="1">
              <a:solidFill>
                <a:srgbClr val="0070C0"/>
              </a:solidFill>
            </a:endParaRPr>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a:p>
            <a:pPr marL="0" indent="0">
              <a:lnSpc>
                <a:spcPct val="114999"/>
              </a:lnSpc>
              <a:spcAft>
                <a:spcPts val="800"/>
              </a:spcAft>
            </a:pPr>
            <a:endParaRPr lang="en"/>
          </a:p>
        </p:txBody>
      </p:sp>
      <p:sp>
        <p:nvSpPr>
          <p:cNvPr id="140" name="Google Shape;140;p18"/>
          <p:cNvSpPr txBox="1">
            <a:spLocks noGrp="1"/>
          </p:cNvSpPr>
          <p:nvPr>
            <p:ph type="title"/>
          </p:nvPr>
        </p:nvSpPr>
        <p:spPr>
          <a:xfrm>
            <a:off x="184333" y="649737"/>
            <a:ext cx="4543095" cy="640640"/>
          </a:xfrm>
          <a:prstGeom prst="rect">
            <a:avLst/>
          </a:prstGeom>
        </p:spPr>
        <p:txBody>
          <a:bodyPr spcFirstLastPara="1" wrap="square" lIns="0" tIns="0" rIns="0" bIns="0" anchor="b" anchorCtr="0">
            <a:noAutofit/>
          </a:bodyPr>
          <a:lstStyle/>
          <a:p>
            <a:r>
              <a:rPr lang="en"/>
              <a:t>Data Population</a:t>
            </a:r>
            <a:endParaRPr lang="en-US"/>
          </a:p>
        </p:txBody>
      </p:sp>
      <p:pic>
        <p:nvPicPr>
          <p:cNvPr id="3" name="Picture 3" descr="A picture containing graphical user interface&#10;&#10;Description automatically generated">
            <a:extLst>
              <a:ext uri="{FF2B5EF4-FFF2-40B4-BE49-F238E27FC236}">
                <a16:creationId xmlns:a16="http://schemas.microsoft.com/office/drawing/2014/main" id="{DAB0F8AB-A20B-46ED-BB3E-AC87D5A380E6}"/>
              </a:ext>
            </a:extLst>
          </p:cNvPr>
          <p:cNvPicPr>
            <a:picLocks noChangeAspect="1"/>
          </p:cNvPicPr>
          <p:nvPr/>
        </p:nvPicPr>
        <p:blipFill>
          <a:blip r:embed="rId4"/>
          <a:stretch>
            <a:fillRect/>
          </a:stretch>
        </p:blipFill>
        <p:spPr>
          <a:xfrm>
            <a:off x="6365870" y="-287578"/>
            <a:ext cx="2353513" cy="2561733"/>
          </a:xfrm>
          <a:prstGeom prst="rect">
            <a:avLst/>
          </a:prstGeom>
        </p:spPr>
      </p:pic>
      <p:sp>
        <p:nvSpPr>
          <p:cNvPr id="4" name="TextBox 3">
            <a:extLst>
              <a:ext uri="{FF2B5EF4-FFF2-40B4-BE49-F238E27FC236}">
                <a16:creationId xmlns:a16="http://schemas.microsoft.com/office/drawing/2014/main" id="{7A7A22D2-C121-4CEA-A7DE-68699782B2E6}"/>
              </a:ext>
            </a:extLst>
          </p:cNvPr>
          <p:cNvSpPr txBox="1"/>
          <p:nvPr/>
        </p:nvSpPr>
        <p:spPr>
          <a:xfrm>
            <a:off x="91815" y="1795233"/>
            <a:ext cx="545425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Barlow Medium"/>
              </a:rPr>
              <a:t>Each table has minimum 15 entries inserted with consideration of cardinalities </a:t>
            </a:r>
          </a:p>
          <a:p>
            <a:pPr algn="just"/>
            <a:endParaRPr lang="en-US">
              <a:latin typeface="Barlow Medium"/>
            </a:endParaRPr>
          </a:p>
          <a:p>
            <a:pPr algn="just"/>
            <a:r>
              <a:rPr lang="en-US">
                <a:latin typeface="Barlow Medium"/>
              </a:rPr>
              <a:t>Commands to insert into each table  are provided in the link below considering the constraints and cardinalities according to our data model configuration.</a:t>
            </a:r>
          </a:p>
        </p:txBody>
      </p:sp>
      <p:pic>
        <p:nvPicPr>
          <p:cNvPr id="5" name="Picture 5" descr="A picture containing shape&#10;&#10;Description automatically generated">
            <a:extLst>
              <a:ext uri="{FF2B5EF4-FFF2-40B4-BE49-F238E27FC236}">
                <a16:creationId xmlns:a16="http://schemas.microsoft.com/office/drawing/2014/main" id="{D6E67466-6284-4DA0-BEE6-30BD80C4D136}"/>
              </a:ext>
            </a:extLst>
          </p:cNvPr>
          <p:cNvPicPr>
            <a:picLocks noChangeAspect="1"/>
          </p:cNvPicPr>
          <p:nvPr/>
        </p:nvPicPr>
        <p:blipFill>
          <a:blip r:embed="rId5"/>
          <a:stretch>
            <a:fillRect/>
          </a:stretch>
        </p:blipFill>
        <p:spPr>
          <a:xfrm>
            <a:off x="6452191" y="2289987"/>
            <a:ext cx="2016642" cy="2012212"/>
          </a:xfrm>
          <a:prstGeom prst="rect">
            <a:avLst/>
          </a:prstGeom>
        </p:spPr>
      </p:pic>
    </p:spTree>
    <p:extLst>
      <p:ext uri="{BB962C8B-B14F-4D97-AF65-F5344CB8AC3E}">
        <p14:creationId xmlns:p14="http://schemas.microsoft.com/office/powerpoint/2010/main" val="812227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7"/>
          <p:cNvSpPr txBox="1">
            <a:spLocks noGrp="1"/>
          </p:cNvSpPr>
          <p:nvPr>
            <p:ph type="sldNum" idx="12"/>
          </p:nvPr>
        </p:nvSpPr>
        <p:spPr>
          <a:xfrm>
            <a:off x="8532425" y="4618200"/>
            <a:ext cx="611400" cy="52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131" name="Google Shape;131;p17"/>
          <p:cNvSpPr txBox="1">
            <a:spLocks noGrp="1"/>
          </p:cNvSpPr>
          <p:nvPr>
            <p:ph type="ctrTitle"/>
          </p:nvPr>
        </p:nvSpPr>
        <p:spPr>
          <a:xfrm>
            <a:off x="305830" y="537090"/>
            <a:ext cx="5557200" cy="631200"/>
          </a:xfrm>
          <a:prstGeom prst="rect">
            <a:avLst/>
          </a:prstGeom>
        </p:spPr>
        <p:txBody>
          <a:bodyPr spcFirstLastPara="1" wrap="square" lIns="0" tIns="0" rIns="0" bIns="0" anchor="ctr" anchorCtr="0">
            <a:noAutofit/>
          </a:bodyPr>
          <a:lstStyle/>
          <a:p>
            <a:r>
              <a:rPr lang="en" sz="2800"/>
              <a:t>Stored Procedure</a:t>
            </a:r>
            <a:endParaRPr lang="en-US" sz="2800"/>
          </a:p>
        </p:txBody>
      </p:sp>
      <p:pic>
        <p:nvPicPr>
          <p:cNvPr id="2" name="Picture 2" descr="Text&#10;&#10;Description automatically generated">
            <a:extLst>
              <a:ext uri="{FF2B5EF4-FFF2-40B4-BE49-F238E27FC236}">
                <a16:creationId xmlns:a16="http://schemas.microsoft.com/office/drawing/2014/main" id="{51190DA7-CB39-4F35-A750-F9389EF43205}"/>
              </a:ext>
            </a:extLst>
          </p:cNvPr>
          <p:cNvPicPr>
            <a:picLocks noChangeAspect="1"/>
          </p:cNvPicPr>
          <p:nvPr/>
        </p:nvPicPr>
        <p:blipFill>
          <a:blip r:embed="rId4"/>
          <a:stretch>
            <a:fillRect/>
          </a:stretch>
        </p:blipFill>
        <p:spPr>
          <a:xfrm>
            <a:off x="342900" y="1339310"/>
            <a:ext cx="3909368" cy="1962886"/>
          </a:xfrm>
          <a:prstGeom prst="rect">
            <a:avLst/>
          </a:prstGeom>
        </p:spPr>
      </p:pic>
      <p:pic>
        <p:nvPicPr>
          <p:cNvPr id="3" name="Picture 4" descr="Table&#10;&#10;Description automatically generated">
            <a:extLst>
              <a:ext uri="{FF2B5EF4-FFF2-40B4-BE49-F238E27FC236}">
                <a16:creationId xmlns:a16="http://schemas.microsoft.com/office/drawing/2014/main" id="{5BD093E1-788E-4F51-8E2C-C5C3B42690F0}"/>
              </a:ext>
            </a:extLst>
          </p:cNvPr>
          <p:cNvPicPr>
            <a:picLocks noChangeAspect="1"/>
          </p:cNvPicPr>
          <p:nvPr/>
        </p:nvPicPr>
        <p:blipFill>
          <a:blip r:embed="rId5"/>
          <a:stretch>
            <a:fillRect/>
          </a:stretch>
        </p:blipFill>
        <p:spPr>
          <a:xfrm>
            <a:off x="304285" y="3566255"/>
            <a:ext cx="6886575" cy="741059"/>
          </a:xfrm>
          <a:prstGeom prst="rect">
            <a:avLst/>
          </a:prstGeom>
        </p:spPr>
      </p:pic>
    </p:spTree>
  </p:cSld>
  <p:clrMapOvr>
    <a:masterClrMapping/>
  </p:clrMapOvr>
</p:sld>
</file>

<file path=ppt/theme/theme1.xml><?xml version="1.0" encoding="utf-8"?>
<a:theme xmlns:a="http://schemas.openxmlformats.org/drawingml/2006/main" name="Business Geometric Template">
  <a:themeElements>
    <a:clrScheme name="Custom 347">
      <a:dk1>
        <a:srgbClr val="363739"/>
      </a:dk1>
      <a:lt1>
        <a:srgbClr val="FFFFFF"/>
      </a:lt1>
      <a:dk2>
        <a:srgbClr val="888888"/>
      </a:dk2>
      <a:lt2>
        <a:srgbClr val="F5F5EF"/>
      </a:lt2>
      <a:accent1>
        <a:srgbClr val="EFBC49"/>
      </a:accent1>
      <a:accent2>
        <a:srgbClr val="D8A530"/>
      </a:accent2>
      <a:accent3>
        <a:srgbClr val="AB8540"/>
      </a:accent3>
      <a:accent4>
        <a:srgbClr val="494F56"/>
      </a:accent4>
      <a:accent5>
        <a:srgbClr val="888888"/>
      </a:accent5>
      <a:accent6>
        <a:srgbClr val="B1B1B2"/>
      </a:accent6>
      <a:hlink>
        <a:srgbClr val="36373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CE93FF3A970354491196A61C337459E" ma:contentTypeVersion="5" ma:contentTypeDescription="Create a new document." ma:contentTypeScope="" ma:versionID="e7dd5061c9cd88ecc67673251d58f8b1">
  <xsd:schema xmlns:xsd="http://www.w3.org/2001/XMLSchema" xmlns:xs="http://www.w3.org/2001/XMLSchema" xmlns:p="http://schemas.microsoft.com/office/2006/metadata/properties" xmlns:ns3="6580e057-bd2e-448a-b12e-9a1bfb503c95" xmlns:ns4="019673ee-f774-43b3-8285-15a4ec4f3b85" targetNamespace="http://schemas.microsoft.com/office/2006/metadata/properties" ma:root="true" ma:fieldsID="6ea1cbfe085e623c5cb89ecde01b1a79" ns3:_="" ns4:_="">
    <xsd:import namespace="6580e057-bd2e-448a-b12e-9a1bfb503c95"/>
    <xsd:import namespace="019673ee-f774-43b3-8285-15a4ec4f3b8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80e057-bd2e-448a-b12e-9a1bfb503c9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9673ee-f774-43b3-8285-15a4ec4f3b8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96FE0F-3FF5-4F54-80E0-26AA1BA16323}">
  <ds:schemaRefs>
    <ds:schemaRef ds:uri="019673ee-f774-43b3-8285-15a4ec4f3b85"/>
    <ds:schemaRef ds:uri="6580e057-bd2e-448a-b12e-9a1bfb503c9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A6EB70-57C7-4D38-A3B3-30B23F0F5941}">
  <ds:schemaRefs>
    <ds:schemaRef ds:uri="019673ee-f774-43b3-8285-15a4ec4f3b85"/>
    <ds:schemaRef ds:uri="6580e057-bd2e-448a-b12e-9a1bfb503c9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60E7726-2781-4E53-9BB8-AB2768CDAD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25</Slides>
  <Notes>25</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Business Geometric Template</vt:lpstr>
      <vt:lpstr>E-Commerce Data Model</vt:lpstr>
      <vt:lpstr>Overview</vt:lpstr>
      <vt:lpstr>Objective</vt:lpstr>
      <vt:lpstr>PowerPoint Presentation</vt:lpstr>
      <vt:lpstr>Design Document</vt:lpstr>
      <vt:lpstr>ER Diagram</vt:lpstr>
      <vt:lpstr>DDL Statements</vt:lpstr>
      <vt:lpstr>Data Population</vt:lpstr>
      <vt:lpstr>Stored Procedure</vt:lpstr>
      <vt:lpstr>Stored Procedure</vt:lpstr>
      <vt:lpstr>Stored Procedure</vt:lpstr>
      <vt:lpstr>Views</vt:lpstr>
      <vt:lpstr>Views</vt:lpstr>
      <vt:lpstr>Trigger</vt:lpstr>
      <vt:lpstr>Encryption</vt:lpstr>
      <vt:lpstr>Decryption</vt:lpstr>
      <vt:lpstr>Health Reward Points</vt:lpstr>
      <vt:lpstr>Regional level Customer view</vt:lpstr>
      <vt:lpstr>Ratings Per Product</vt:lpstr>
      <vt:lpstr>Average Rating</vt:lpstr>
      <vt:lpstr>Wishlist-Product Demand</vt:lpstr>
      <vt:lpstr>Order Status &amp; Shipper</vt:lpstr>
      <vt:lpstr>Mode of Payment -Breakdown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cp:revision>1</cp:revision>
  <dcterms:modified xsi:type="dcterms:W3CDTF">2021-12-13T21:09:04Z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0x0101006CE93FF3A970354491196A61C337459E</vt:lpwstr>
  </property>
</Properties>
</file>